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03"/>
  </p:notesMasterIdLst>
  <p:sldIdLst>
    <p:sldId id="466" r:id="rId2"/>
    <p:sldId id="354" r:id="rId3"/>
    <p:sldId id="567" r:id="rId4"/>
    <p:sldId id="568" r:id="rId5"/>
    <p:sldId id="569" r:id="rId6"/>
    <p:sldId id="462" r:id="rId7"/>
    <p:sldId id="357" r:id="rId8"/>
    <p:sldId id="585" r:id="rId9"/>
    <p:sldId id="570" r:id="rId10"/>
    <p:sldId id="571" r:id="rId11"/>
    <p:sldId id="587" r:id="rId12"/>
    <p:sldId id="572" r:id="rId13"/>
    <p:sldId id="574" r:id="rId14"/>
    <p:sldId id="575" r:id="rId15"/>
    <p:sldId id="586" r:id="rId16"/>
    <p:sldId id="573" r:id="rId17"/>
    <p:sldId id="576" r:id="rId18"/>
    <p:sldId id="577" r:id="rId19"/>
    <p:sldId id="581" r:id="rId20"/>
    <p:sldId id="578" r:id="rId21"/>
    <p:sldId id="583" r:id="rId22"/>
    <p:sldId id="584" r:id="rId23"/>
    <p:sldId id="463" r:id="rId24"/>
    <p:sldId id="660" r:id="rId25"/>
    <p:sldId id="579" r:id="rId26"/>
    <p:sldId id="580" r:id="rId27"/>
    <p:sldId id="375" r:id="rId28"/>
    <p:sldId id="374" r:id="rId29"/>
    <p:sldId id="589" r:id="rId30"/>
    <p:sldId id="590" r:id="rId31"/>
    <p:sldId id="591" r:id="rId32"/>
    <p:sldId id="592" r:id="rId33"/>
    <p:sldId id="593" r:id="rId34"/>
    <p:sldId id="594" r:id="rId35"/>
    <p:sldId id="595" r:id="rId36"/>
    <p:sldId id="596" r:id="rId37"/>
    <p:sldId id="597" r:id="rId38"/>
    <p:sldId id="598" r:id="rId39"/>
    <p:sldId id="599" r:id="rId40"/>
    <p:sldId id="600" r:id="rId41"/>
    <p:sldId id="601" r:id="rId42"/>
    <p:sldId id="602" r:id="rId43"/>
    <p:sldId id="603" r:id="rId44"/>
    <p:sldId id="604" r:id="rId45"/>
    <p:sldId id="605" r:id="rId46"/>
    <p:sldId id="606" r:id="rId47"/>
    <p:sldId id="607" r:id="rId48"/>
    <p:sldId id="608" r:id="rId49"/>
    <p:sldId id="609" r:id="rId50"/>
    <p:sldId id="610" r:id="rId51"/>
    <p:sldId id="611" r:id="rId52"/>
    <p:sldId id="612" r:id="rId53"/>
    <p:sldId id="613" r:id="rId54"/>
    <p:sldId id="614" r:id="rId55"/>
    <p:sldId id="615" r:id="rId56"/>
    <p:sldId id="616" r:id="rId57"/>
    <p:sldId id="617" r:id="rId58"/>
    <p:sldId id="618" r:id="rId59"/>
    <p:sldId id="619" r:id="rId60"/>
    <p:sldId id="620" r:id="rId61"/>
    <p:sldId id="371" r:id="rId62"/>
    <p:sldId id="621" r:id="rId63"/>
    <p:sldId id="622" r:id="rId64"/>
    <p:sldId id="623" r:id="rId65"/>
    <p:sldId id="624" r:id="rId66"/>
    <p:sldId id="625" r:id="rId67"/>
    <p:sldId id="626" r:id="rId68"/>
    <p:sldId id="627" r:id="rId69"/>
    <p:sldId id="628" r:id="rId70"/>
    <p:sldId id="629" r:id="rId71"/>
    <p:sldId id="630" r:id="rId72"/>
    <p:sldId id="631" r:id="rId73"/>
    <p:sldId id="632" r:id="rId74"/>
    <p:sldId id="633" r:id="rId75"/>
    <p:sldId id="634" r:id="rId76"/>
    <p:sldId id="635" r:id="rId77"/>
    <p:sldId id="636" r:id="rId78"/>
    <p:sldId id="638" r:id="rId79"/>
    <p:sldId id="637" r:id="rId80"/>
    <p:sldId id="640" r:id="rId81"/>
    <p:sldId id="639" r:id="rId82"/>
    <p:sldId id="641" r:id="rId83"/>
    <p:sldId id="552" r:id="rId84"/>
    <p:sldId id="654" r:id="rId85"/>
    <p:sldId id="655" r:id="rId86"/>
    <p:sldId id="642" r:id="rId87"/>
    <p:sldId id="643" r:id="rId88"/>
    <p:sldId id="644" r:id="rId89"/>
    <p:sldId id="645" r:id="rId90"/>
    <p:sldId id="646" r:id="rId91"/>
    <p:sldId id="647" r:id="rId92"/>
    <p:sldId id="648" r:id="rId93"/>
    <p:sldId id="649" r:id="rId94"/>
    <p:sldId id="650" r:id="rId95"/>
    <p:sldId id="651" r:id="rId96"/>
    <p:sldId id="657" r:id="rId97"/>
    <p:sldId id="658" r:id="rId98"/>
    <p:sldId id="652" r:id="rId99"/>
    <p:sldId id="653" r:id="rId100"/>
    <p:sldId id="523" r:id="rId101"/>
    <p:sldId id="656" r:id="rId10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22" autoAdjust="0"/>
    <p:restoredTop sz="87222" autoAdjust="0"/>
  </p:normalViewPr>
  <p:slideViewPr>
    <p:cSldViewPr>
      <p:cViewPr varScale="1">
        <p:scale>
          <a:sx n="94" d="100"/>
          <a:sy n="94" d="100"/>
        </p:scale>
        <p:origin x="72" y="30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tableStyles" Target="tableStyles.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20.svg"/><Relationship Id="rId2" Type="http://schemas.openxmlformats.org/officeDocument/2006/relationships/image" Target="../media/image15.png"/><Relationship Id="rId1" Type="http://schemas.openxmlformats.org/officeDocument/2006/relationships/hyperlink" Target="https://www.youtube.com/watch?v=2U-tOghblfE" TargetMode="Externa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diagrams/_rels/data2.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rawing1.xml.rels><?xml version="1.0" encoding="UTF-8" standalone="yes"?>
<Relationships xmlns="http://schemas.openxmlformats.org/package/2006/relationships"><Relationship Id="rId3" Type="http://schemas.openxmlformats.org/officeDocument/2006/relationships/hyperlink" Target="https://www.youtube.com/watch?v=2U-tOghblfE" TargetMode="External"/><Relationship Id="rId7" Type="http://schemas.openxmlformats.org/officeDocument/2006/relationships/image" Target="../media/image20.sv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diagrams/_rels/drawing2.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3536A633-071B-45AC-94CF-69D8C9A1FAAF}"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F7F77B06-86FB-4347-A56A-53C1DDA736D4}">
      <dgm:prSet/>
      <dgm:spPr/>
      <dgm:t>
        <a:bodyPr/>
        <a:lstStyle/>
        <a:p>
          <a:r>
            <a:rPr lang="en-US">
              <a:hlinkClick xmlns:r="http://schemas.openxmlformats.org/officeDocument/2006/relationships" r:id="rId1"/>
            </a:rPr>
            <a:t>Nicholas Christakis </a:t>
          </a:r>
          <a:endParaRPr lang="en-US"/>
        </a:p>
      </dgm:t>
    </dgm:pt>
    <dgm:pt modelId="{5D7697A0-9B6C-4654-A975-769B7C068BCC}" type="parTrans" cxnId="{847D8CF0-7840-4CE5-B559-B2B32167D51C}">
      <dgm:prSet/>
      <dgm:spPr/>
      <dgm:t>
        <a:bodyPr/>
        <a:lstStyle/>
        <a:p>
          <a:endParaRPr lang="en-US"/>
        </a:p>
      </dgm:t>
    </dgm:pt>
    <dgm:pt modelId="{940CB6A7-8FF3-43A1-B6A2-684846F8B679}" type="sibTrans" cxnId="{847D8CF0-7840-4CE5-B559-B2B32167D51C}">
      <dgm:prSet/>
      <dgm:spPr/>
      <dgm:t>
        <a:bodyPr/>
        <a:lstStyle/>
        <a:p>
          <a:endParaRPr lang="en-US"/>
        </a:p>
      </dgm:t>
    </dgm:pt>
    <dgm:pt modelId="{83720023-9DE1-4F00-BEC4-38CFDFB85414}">
      <dgm:prSet/>
      <dgm:spPr/>
      <dgm:t>
        <a:bodyPr/>
        <a:lstStyle/>
        <a:p>
          <a:r>
            <a:rPr lang="en-US">
              <a:hlinkClick xmlns:r="http://schemas.openxmlformats.org/officeDocument/2006/relationships" r:id="rId1"/>
            </a:rPr>
            <a:t>“The hidden influence of social networks”</a:t>
          </a:r>
          <a:endParaRPr lang="en-US"/>
        </a:p>
      </dgm:t>
    </dgm:pt>
    <dgm:pt modelId="{D70F94AB-2DF0-4EBB-B010-C637F1E0347B}" type="parTrans" cxnId="{D39F719A-4972-49BC-B850-1B9CA59DFA0C}">
      <dgm:prSet/>
      <dgm:spPr/>
      <dgm:t>
        <a:bodyPr/>
        <a:lstStyle/>
        <a:p>
          <a:endParaRPr lang="en-US"/>
        </a:p>
      </dgm:t>
    </dgm:pt>
    <dgm:pt modelId="{E9DEC51A-56FC-45DC-B39E-7F1384925234}" type="sibTrans" cxnId="{D39F719A-4972-49BC-B850-1B9CA59DFA0C}">
      <dgm:prSet/>
      <dgm:spPr/>
      <dgm:t>
        <a:bodyPr/>
        <a:lstStyle/>
        <a:p>
          <a:endParaRPr lang="en-US"/>
        </a:p>
      </dgm:t>
    </dgm:pt>
    <dgm:pt modelId="{0E77458C-1195-4CC0-B963-1BDC85056EAE}">
      <dgm:prSet/>
      <dgm:spPr/>
      <dgm:t>
        <a:bodyPr/>
        <a:lstStyle/>
        <a:p>
          <a:r>
            <a:rPr lang="en-AU" dirty="0">
              <a:hlinkClick xmlns:r="http://schemas.openxmlformats.org/officeDocument/2006/relationships" r:id="rId1"/>
            </a:rPr>
            <a:t>https://www.youtube.com/watch?v=2U-tOghblfE</a:t>
          </a:r>
          <a:endParaRPr lang="en-US" dirty="0"/>
        </a:p>
      </dgm:t>
    </dgm:pt>
    <dgm:pt modelId="{4D586E62-518C-43CB-9842-8515C8926D87}" type="parTrans" cxnId="{CB22D6C5-DD02-4553-93C1-3DC4D6D15C43}">
      <dgm:prSet/>
      <dgm:spPr/>
      <dgm:t>
        <a:bodyPr/>
        <a:lstStyle/>
        <a:p>
          <a:endParaRPr lang="en-US"/>
        </a:p>
      </dgm:t>
    </dgm:pt>
    <dgm:pt modelId="{C68CA7F6-53AC-45F9-A4D9-8207797D359E}" type="sibTrans" cxnId="{CB22D6C5-DD02-4553-93C1-3DC4D6D15C43}">
      <dgm:prSet/>
      <dgm:spPr/>
      <dgm:t>
        <a:bodyPr/>
        <a:lstStyle/>
        <a:p>
          <a:endParaRPr lang="en-US"/>
        </a:p>
      </dgm:t>
    </dgm:pt>
    <dgm:pt modelId="{9041DE43-7FA5-404F-9C9A-6AFC94B21E08}" type="pres">
      <dgm:prSet presAssocID="{3536A633-071B-45AC-94CF-69D8C9A1FAAF}" presName="root" presStyleCnt="0">
        <dgm:presLayoutVars>
          <dgm:dir/>
          <dgm:resizeHandles val="exact"/>
        </dgm:presLayoutVars>
      </dgm:prSet>
      <dgm:spPr/>
    </dgm:pt>
    <dgm:pt modelId="{78EC076A-F912-40E6-96F5-7BB74ACC6809}" type="pres">
      <dgm:prSet presAssocID="{F7F77B06-86FB-4347-A56A-53C1DDA736D4}" presName="compNode" presStyleCnt="0"/>
      <dgm:spPr/>
    </dgm:pt>
    <dgm:pt modelId="{F238BA82-C1D0-4090-8944-CAF9D33A1E2A}" type="pres">
      <dgm:prSet presAssocID="{F7F77B06-86FB-4347-A56A-53C1DDA736D4}" presName="bgRect" presStyleLbl="bgShp" presStyleIdx="0" presStyleCnt="3"/>
      <dgm:spPr/>
    </dgm:pt>
    <dgm:pt modelId="{4C0825A8-BCCE-444C-ABC0-EA2D3C5673F8}" type="pres">
      <dgm:prSet presAssocID="{F7F77B06-86FB-4347-A56A-53C1DDA736D4}" presName="iconRect" presStyleLbl="node1" presStyleIdx="0" presStyleCnt="3"/>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Leprechaun Hat"/>
        </a:ext>
      </dgm:extLst>
    </dgm:pt>
    <dgm:pt modelId="{532CC3C6-7614-40C8-B39C-278C59F1B66B}" type="pres">
      <dgm:prSet presAssocID="{F7F77B06-86FB-4347-A56A-53C1DDA736D4}" presName="spaceRect" presStyleCnt="0"/>
      <dgm:spPr/>
    </dgm:pt>
    <dgm:pt modelId="{81BF4C9A-C529-4926-8F35-0A78C52C6A66}" type="pres">
      <dgm:prSet presAssocID="{F7F77B06-86FB-4347-A56A-53C1DDA736D4}" presName="parTx" presStyleLbl="revTx" presStyleIdx="0" presStyleCnt="3">
        <dgm:presLayoutVars>
          <dgm:chMax val="0"/>
          <dgm:chPref val="0"/>
        </dgm:presLayoutVars>
      </dgm:prSet>
      <dgm:spPr/>
    </dgm:pt>
    <dgm:pt modelId="{62C517AB-FAF7-4A99-9B29-121E7A2BC858}" type="pres">
      <dgm:prSet presAssocID="{940CB6A7-8FF3-43A1-B6A2-684846F8B679}" presName="sibTrans" presStyleCnt="0"/>
      <dgm:spPr/>
    </dgm:pt>
    <dgm:pt modelId="{0CB8ADEE-5766-4617-AE02-B59F1DDEF7C7}" type="pres">
      <dgm:prSet presAssocID="{83720023-9DE1-4F00-BEC4-38CFDFB85414}" presName="compNode" presStyleCnt="0"/>
      <dgm:spPr/>
    </dgm:pt>
    <dgm:pt modelId="{DB778AD4-71FB-4372-81E5-4C20EC819CEE}" type="pres">
      <dgm:prSet presAssocID="{83720023-9DE1-4F00-BEC4-38CFDFB85414}" presName="bgRect" presStyleLbl="bgShp" presStyleIdx="1" presStyleCnt="3"/>
      <dgm:spPr/>
    </dgm:pt>
    <dgm:pt modelId="{8EEDDD93-45EF-4435-B16F-3B17ECD16F52}" type="pres">
      <dgm:prSet presAssocID="{83720023-9DE1-4F00-BEC4-38CFDFB85414}" presName="iconRect" presStyleLbl="node1" presStyleIdx="1" presStyleCnt="3"/>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User Network"/>
        </a:ext>
      </dgm:extLst>
    </dgm:pt>
    <dgm:pt modelId="{86B2162C-0B13-4FC5-8478-394FDD87997F}" type="pres">
      <dgm:prSet presAssocID="{83720023-9DE1-4F00-BEC4-38CFDFB85414}" presName="spaceRect" presStyleCnt="0"/>
      <dgm:spPr/>
    </dgm:pt>
    <dgm:pt modelId="{61115556-E71D-48F3-B470-09B7F0736D06}" type="pres">
      <dgm:prSet presAssocID="{83720023-9DE1-4F00-BEC4-38CFDFB85414}" presName="parTx" presStyleLbl="revTx" presStyleIdx="1" presStyleCnt="3">
        <dgm:presLayoutVars>
          <dgm:chMax val="0"/>
          <dgm:chPref val="0"/>
        </dgm:presLayoutVars>
      </dgm:prSet>
      <dgm:spPr/>
    </dgm:pt>
    <dgm:pt modelId="{F2A6DEE3-3685-4E13-A7BB-55019804F407}" type="pres">
      <dgm:prSet presAssocID="{E9DEC51A-56FC-45DC-B39E-7F1384925234}" presName="sibTrans" presStyleCnt="0"/>
      <dgm:spPr/>
    </dgm:pt>
    <dgm:pt modelId="{CFC5F86B-05C7-43A2-A62E-2BB69BFC2200}" type="pres">
      <dgm:prSet presAssocID="{0E77458C-1195-4CC0-B963-1BDC85056EAE}" presName="compNode" presStyleCnt="0"/>
      <dgm:spPr/>
    </dgm:pt>
    <dgm:pt modelId="{5B6FD99F-B837-41C7-A838-B2BE46ED00D9}" type="pres">
      <dgm:prSet presAssocID="{0E77458C-1195-4CC0-B963-1BDC85056EAE}" presName="bgRect" presStyleLbl="bgShp" presStyleIdx="2" presStyleCnt="3"/>
      <dgm:spPr/>
    </dgm:pt>
    <dgm:pt modelId="{ADC5C67E-8811-4D17-B867-B29A8EF639C8}" type="pres">
      <dgm:prSet presAssocID="{0E77458C-1195-4CC0-B963-1BDC85056EAE}" presName="iconRect" presStyleLbl="node1" presStyleIdx="2" presStyleCnt="3"/>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Marker"/>
        </a:ext>
      </dgm:extLst>
    </dgm:pt>
    <dgm:pt modelId="{2CE5FEDD-A4CD-46AC-9DFB-A7246CCB1686}" type="pres">
      <dgm:prSet presAssocID="{0E77458C-1195-4CC0-B963-1BDC85056EAE}" presName="spaceRect" presStyleCnt="0"/>
      <dgm:spPr/>
    </dgm:pt>
    <dgm:pt modelId="{87B7C648-57F1-4070-A6B4-C72339A52C24}" type="pres">
      <dgm:prSet presAssocID="{0E77458C-1195-4CC0-B963-1BDC85056EAE}" presName="parTx" presStyleLbl="revTx" presStyleIdx="2" presStyleCnt="3">
        <dgm:presLayoutVars>
          <dgm:chMax val="0"/>
          <dgm:chPref val="0"/>
        </dgm:presLayoutVars>
      </dgm:prSet>
      <dgm:spPr/>
    </dgm:pt>
  </dgm:ptLst>
  <dgm:cxnLst>
    <dgm:cxn modelId="{828BBD00-A0AD-4E95-B33F-85417696CCE6}" type="presOf" srcId="{F7F77B06-86FB-4347-A56A-53C1DDA736D4}" destId="{81BF4C9A-C529-4926-8F35-0A78C52C6A66}" srcOrd="0" destOrd="0" presId="urn:microsoft.com/office/officeart/2018/2/layout/IconVerticalSolidList"/>
    <dgm:cxn modelId="{1DBFCE2E-DC2C-4D2A-8CB2-BAEBBAC40DAA}" type="presOf" srcId="{83720023-9DE1-4F00-BEC4-38CFDFB85414}" destId="{61115556-E71D-48F3-B470-09B7F0736D06}" srcOrd="0" destOrd="0" presId="urn:microsoft.com/office/officeart/2018/2/layout/IconVerticalSolidList"/>
    <dgm:cxn modelId="{D0CED480-051D-4BA0-B020-422002E7AF73}" type="presOf" srcId="{0E77458C-1195-4CC0-B963-1BDC85056EAE}" destId="{87B7C648-57F1-4070-A6B4-C72339A52C24}" srcOrd="0" destOrd="0" presId="urn:microsoft.com/office/officeart/2018/2/layout/IconVerticalSolidList"/>
    <dgm:cxn modelId="{D39F719A-4972-49BC-B850-1B9CA59DFA0C}" srcId="{3536A633-071B-45AC-94CF-69D8C9A1FAAF}" destId="{83720023-9DE1-4F00-BEC4-38CFDFB85414}" srcOrd="1" destOrd="0" parTransId="{D70F94AB-2DF0-4EBB-B010-C637F1E0347B}" sibTransId="{E9DEC51A-56FC-45DC-B39E-7F1384925234}"/>
    <dgm:cxn modelId="{9DE47FAB-FD61-4611-83AA-3B97F9BFB45C}" type="presOf" srcId="{3536A633-071B-45AC-94CF-69D8C9A1FAAF}" destId="{9041DE43-7FA5-404F-9C9A-6AFC94B21E08}" srcOrd="0" destOrd="0" presId="urn:microsoft.com/office/officeart/2018/2/layout/IconVerticalSolidList"/>
    <dgm:cxn modelId="{CB22D6C5-DD02-4553-93C1-3DC4D6D15C43}" srcId="{3536A633-071B-45AC-94CF-69D8C9A1FAAF}" destId="{0E77458C-1195-4CC0-B963-1BDC85056EAE}" srcOrd="2" destOrd="0" parTransId="{4D586E62-518C-43CB-9842-8515C8926D87}" sibTransId="{C68CA7F6-53AC-45F9-A4D9-8207797D359E}"/>
    <dgm:cxn modelId="{847D8CF0-7840-4CE5-B559-B2B32167D51C}" srcId="{3536A633-071B-45AC-94CF-69D8C9A1FAAF}" destId="{F7F77B06-86FB-4347-A56A-53C1DDA736D4}" srcOrd="0" destOrd="0" parTransId="{5D7697A0-9B6C-4654-A975-769B7C068BCC}" sibTransId="{940CB6A7-8FF3-43A1-B6A2-684846F8B679}"/>
    <dgm:cxn modelId="{5C31929A-13F2-453C-87CB-082564DD37E9}" type="presParOf" srcId="{9041DE43-7FA5-404F-9C9A-6AFC94B21E08}" destId="{78EC076A-F912-40E6-96F5-7BB74ACC6809}" srcOrd="0" destOrd="0" presId="urn:microsoft.com/office/officeart/2018/2/layout/IconVerticalSolidList"/>
    <dgm:cxn modelId="{7F78F3FA-10D2-412D-ABDD-3F1F28CF94A2}" type="presParOf" srcId="{78EC076A-F912-40E6-96F5-7BB74ACC6809}" destId="{F238BA82-C1D0-4090-8944-CAF9D33A1E2A}" srcOrd="0" destOrd="0" presId="urn:microsoft.com/office/officeart/2018/2/layout/IconVerticalSolidList"/>
    <dgm:cxn modelId="{86091D63-7784-42A1-A28A-E3029175509A}" type="presParOf" srcId="{78EC076A-F912-40E6-96F5-7BB74ACC6809}" destId="{4C0825A8-BCCE-444C-ABC0-EA2D3C5673F8}" srcOrd="1" destOrd="0" presId="urn:microsoft.com/office/officeart/2018/2/layout/IconVerticalSolidList"/>
    <dgm:cxn modelId="{799A27AC-F019-4C63-831C-E48C787DFC84}" type="presParOf" srcId="{78EC076A-F912-40E6-96F5-7BB74ACC6809}" destId="{532CC3C6-7614-40C8-B39C-278C59F1B66B}" srcOrd="2" destOrd="0" presId="urn:microsoft.com/office/officeart/2018/2/layout/IconVerticalSolidList"/>
    <dgm:cxn modelId="{AF66834B-38F0-4B11-B49A-67C80E2B2BE5}" type="presParOf" srcId="{78EC076A-F912-40E6-96F5-7BB74ACC6809}" destId="{81BF4C9A-C529-4926-8F35-0A78C52C6A66}" srcOrd="3" destOrd="0" presId="urn:microsoft.com/office/officeart/2018/2/layout/IconVerticalSolidList"/>
    <dgm:cxn modelId="{3933950B-3385-4053-A708-1973CBF7A21A}" type="presParOf" srcId="{9041DE43-7FA5-404F-9C9A-6AFC94B21E08}" destId="{62C517AB-FAF7-4A99-9B29-121E7A2BC858}" srcOrd="1" destOrd="0" presId="urn:microsoft.com/office/officeart/2018/2/layout/IconVerticalSolidList"/>
    <dgm:cxn modelId="{AE7075BD-5AEA-41A6-93D4-ED0253F19666}" type="presParOf" srcId="{9041DE43-7FA5-404F-9C9A-6AFC94B21E08}" destId="{0CB8ADEE-5766-4617-AE02-B59F1DDEF7C7}" srcOrd="2" destOrd="0" presId="urn:microsoft.com/office/officeart/2018/2/layout/IconVerticalSolidList"/>
    <dgm:cxn modelId="{84ECB58D-4F1C-41F5-A827-A4A57AE95656}" type="presParOf" srcId="{0CB8ADEE-5766-4617-AE02-B59F1DDEF7C7}" destId="{DB778AD4-71FB-4372-81E5-4C20EC819CEE}" srcOrd="0" destOrd="0" presId="urn:microsoft.com/office/officeart/2018/2/layout/IconVerticalSolidList"/>
    <dgm:cxn modelId="{0314AC24-4A4E-4D1D-B35E-58ACA084F981}" type="presParOf" srcId="{0CB8ADEE-5766-4617-AE02-B59F1DDEF7C7}" destId="{8EEDDD93-45EF-4435-B16F-3B17ECD16F52}" srcOrd="1" destOrd="0" presId="urn:microsoft.com/office/officeart/2018/2/layout/IconVerticalSolidList"/>
    <dgm:cxn modelId="{79BDCA1D-4024-481E-BBD0-033BF27DF55C}" type="presParOf" srcId="{0CB8ADEE-5766-4617-AE02-B59F1DDEF7C7}" destId="{86B2162C-0B13-4FC5-8478-394FDD87997F}" srcOrd="2" destOrd="0" presId="urn:microsoft.com/office/officeart/2018/2/layout/IconVerticalSolidList"/>
    <dgm:cxn modelId="{194E5143-2C6E-4830-A178-4294F28005E8}" type="presParOf" srcId="{0CB8ADEE-5766-4617-AE02-B59F1DDEF7C7}" destId="{61115556-E71D-48F3-B470-09B7F0736D06}" srcOrd="3" destOrd="0" presId="urn:microsoft.com/office/officeart/2018/2/layout/IconVerticalSolidList"/>
    <dgm:cxn modelId="{880B180D-388F-4A52-AB81-1303572D916A}" type="presParOf" srcId="{9041DE43-7FA5-404F-9C9A-6AFC94B21E08}" destId="{F2A6DEE3-3685-4E13-A7BB-55019804F407}" srcOrd="3" destOrd="0" presId="urn:microsoft.com/office/officeart/2018/2/layout/IconVerticalSolidList"/>
    <dgm:cxn modelId="{EC932F4F-7E7D-4D59-ACE5-D158EB4EE5D7}" type="presParOf" srcId="{9041DE43-7FA5-404F-9C9A-6AFC94B21E08}" destId="{CFC5F86B-05C7-43A2-A62E-2BB69BFC2200}" srcOrd="4" destOrd="0" presId="urn:microsoft.com/office/officeart/2018/2/layout/IconVerticalSolidList"/>
    <dgm:cxn modelId="{FEE24ABE-D672-4FA4-8C92-BD8107394ECC}" type="presParOf" srcId="{CFC5F86B-05C7-43A2-A62E-2BB69BFC2200}" destId="{5B6FD99F-B837-41C7-A838-B2BE46ED00D9}" srcOrd="0" destOrd="0" presId="urn:microsoft.com/office/officeart/2018/2/layout/IconVerticalSolidList"/>
    <dgm:cxn modelId="{C1D713D7-C5B2-4443-AFCB-8347EA69ED52}" type="presParOf" srcId="{CFC5F86B-05C7-43A2-A62E-2BB69BFC2200}" destId="{ADC5C67E-8811-4D17-B867-B29A8EF639C8}" srcOrd="1" destOrd="0" presId="urn:microsoft.com/office/officeart/2018/2/layout/IconVerticalSolidList"/>
    <dgm:cxn modelId="{DAFDCB64-E9BB-42D7-9568-4240CB854EB5}" type="presParOf" srcId="{CFC5F86B-05C7-43A2-A62E-2BB69BFC2200}" destId="{2CE5FEDD-A4CD-46AC-9DFB-A7246CCB1686}" srcOrd="2" destOrd="0" presId="urn:microsoft.com/office/officeart/2018/2/layout/IconVerticalSolidList"/>
    <dgm:cxn modelId="{BEE1F853-DFAC-4078-9510-3132D19C9AF5}" type="presParOf" srcId="{CFC5F86B-05C7-43A2-A62E-2BB69BFC2200}" destId="{87B7C648-57F1-4070-A6B4-C72339A52C24}"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CE6265F-8E10-47AD-818E-417E76E7DA9B}"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517B1D05-73E6-4FE8-92BA-A412BC86AF60}">
      <dgm:prSet/>
      <dgm:spPr/>
      <dgm:t>
        <a:bodyPr/>
        <a:lstStyle/>
        <a:p>
          <a:r>
            <a:rPr lang="en-US" dirty="0"/>
            <a:t>WHO 2009 report on Health literacy</a:t>
          </a:r>
        </a:p>
      </dgm:t>
    </dgm:pt>
    <dgm:pt modelId="{26FA85B7-0DCE-4CF8-89BD-78930B703269}" type="parTrans" cxnId="{7952DA45-248C-4790-8569-9E3F059265A1}">
      <dgm:prSet/>
      <dgm:spPr/>
      <dgm:t>
        <a:bodyPr/>
        <a:lstStyle/>
        <a:p>
          <a:endParaRPr lang="en-US"/>
        </a:p>
      </dgm:t>
    </dgm:pt>
    <dgm:pt modelId="{1EC3DF00-ABB0-47DD-A4C6-D072CBA47198}" type="sibTrans" cxnId="{7952DA45-248C-4790-8569-9E3F059265A1}">
      <dgm:prSet/>
      <dgm:spPr/>
      <dgm:t>
        <a:bodyPr/>
        <a:lstStyle/>
        <a:p>
          <a:endParaRPr lang="en-US"/>
        </a:p>
      </dgm:t>
    </dgm:pt>
    <dgm:pt modelId="{7C6261B0-E379-4C67-A1A3-76683C038222}">
      <dgm:prSet/>
      <dgm:spPr/>
      <dgm:t>
        <a:bodyPr/>
        <a:lstStyle/>
        <a:p>
          <a:r>
            <a:rPr lang="en-US"/>
            <a:t>See highlighted sections that has directly linked content </a:t>
          </a:r>
        </a:p>
      </dgm:t>
    </dgm:pt>
    <dgm:pt modelId="{116D190A-5E5D-4D78-92AE-9768D10FA6D2}" type="parTrans" cxnId="{B5CDCC14-30CB-4F49-B561-C24768747651}">
      <dgm:prSet/>
      <dgm:spPr/>
      <dgm:t>
        <a:bodyPr/>
        <a:lstStyle/>
        <a:p>
          <a:endParaRPr lang="en-US"/>
        </a:p>
      </dgm:t>
    </dgm:pt>
    <dgm:pt modelId="{711189AB-BB94-420C-A425-CEAE2A546547}" type="sibTrans" cxnId="{B5CDCC14-30CB-4F49-B561-C24768747651}">
      <dgm:prSet/>
      <dgm:spPr/>
      <dgm:t>
        <a:bodyPr/>
        <a:lstStyle/>
        <a:p>
          <a:endParaRPr lang="en-US"/>
        </a:p>
      </dgm:t>
    </dgm:pt>
    <dgm:pt modelId="{6860F958-D8A1-4F5B-ADAB-74A20B1E0103}">
      <dgm:prSet/>
      <dgm:spPr/>
      <dgm:t>
        <a:bodyPr/>
        <a:lstStyle/>
        <a:p>
          <a:r>
            <a:rPr lang="en-US"/>
            <a:t>Other areas will be very useful for further understanding</a:t>
          </a:r>
        </a:p>
      </dgm:t>
    </dgm:pt>
    <dgm:pt modelId="{665C4811-4499-42E2-80E2-D8735B4A6C11}" type="parTrans" cxnId="{553F87FE-31F4-4D83-AAE7-97260F67AFA2}">
      <dgm:prSet/>
      <dgm:spPr/>
      <dgm:t>
        <a:bodyPr/>
        <a:lstStyle/>
        <a:p>
          <a:endParaRPr lang="en-US"/>
        </a:p>
      </dgm:t>
    </dgm:pt>
    <dgm:pt modelId="{DB9D0B9A-4D75-45C6-AFFA-7A412DC5A55F}" type="sibTrans" cxnId="{553F87FE-31F4-4D83-AAE7-97260F67AFA2}">
      <dgm:prSet/>
      <dgm:spPr/>
      <dgm:t>
        <a:bodyPr/>
        <a:lstStyle/>
        <a:p>
          <a:endParaRPr lang="en-US"/>
        </a:p>
      </dgm:t>
    </dgm:pt>
    <dgm:pt modelId="{EEFACCAC-81BE-4EEC-8374-1CFB9B3A199A}">
      <dgm:prSet/>
      <dgm:spPr/>
      <dgm:t>
        <a:bodyPr/>
        <a:lstStyle/>
        <a:p>
          <a:r>
            <a:rPr lang="en-US" dirty="0"/>
            <a:t>Please read – See </a:t>
          </a:r>
          <a:r>
            <a:rPr lang="en-US" dirty="0" err="1"/>
            <a:t>Seqta</a:t>
          </a:r>
          <a:r>
            <a:rPr lang="en-US" dirty="0"/>
            <a:t> under Health Literacy lessons for document </a:t>
          </a:r>
        </a:p>
      </dgm:t>
    </dgm:pt>
    <dgm:pt modelId="{4657DD95-0CC8-4D41-8AD0-6ECFF980CF77}" type="parTrans" cxnId="{4C5E86FE-EF4A-4BE5-8310-C579FCF91A85}">
      <dgm:prSet/>
      <dgm:spPr/>
      <dgm:t>
        <a:bodyPr/>
        <a:lstStyle/>
        <a:p>
          <a:endParaRPr lang="en-US"/>
        </a:p>
      </dgm:t>
    </dgm:pt>
    <dgm:pt modelId="{F9F115D0-5D2F-4EDE-B92A-917FE921D45E}" type="sibTrans" cxnId="{4C5E86FE-EF4A-4BE5-8310-C579FCF91A85}">
      <dgm:prSet/>
      <dgm:spPr/>
      <dgm:t>
        <a:bodyPr/>
        <a:lstStyle/>
        <a:p>
          <a:endParaRPr lang="en-US"/>
        </a:p>
      </dgm:t>
    </dgm:pt>
    <dgm:pt modelId="{95B84FAB-38DA-442C-B1DA-C733EA5344CB}" type="pres">
      <dgm:prSet presAssocID="{1CE6265F-8E10-47AD-818E-417E76E7DA9B}" presName="root" presStyleCnt="0">
        <dgm:presLayoutVars>
          <dgm:dir/>
          <dgm:resizeHandles val="exact"/>
        </dgm:presLayoutVars>
      </dgm:prSet>
      <dgm:spPr/>
    </dgm:pt>
    <dgm:pt modelId="{87647D0A-3B9E-4ECC-AAF1-08DF1811F669}" type="pres">
      <dgm:prSet presAssocID="{517B1D05-73E6-4FE8-92BA-A412BC86AF60}" presName="compNode" presStyleCnt="0"/>
      <dgm:spPr/>
    </dgm:pt>
    <dgm:pt modelId="{C94D188C-FBFC-43E0-AD8D-D04E443245C9}" type="pres">
      <dgm:prSet presAssocID="{517B1D05-73E6-4FE8-92BA-A412BC86AF60}" presName="bgRect" presStyleLbl="bgShp" presStyleIdx="0" presStyleCnt="4"/>
      <dgm:spPr/>
    </dgm:pt>
    <dgm:pt modelId="{EB7AC4E5-ABF2-4E83-8D81-133CC6D97C1A}" type="pres">
      <dgm:prSet presAssocID="{517B1D05-73E6-4FE8-92BA-A412BC86AF6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CD7C9EC3-1DC6-4A1D-876F-7749CFE1A288}" type="pres">
      <dgm:prSet presAssocID="{517B1D05-73E6-4FE8-92BA-A412BC86AF60}" presName="spaceRect" presStyleCnt="0"/>
      <dgm:spPr/>
    </dgm:pt>
    <dgm:pt modelId="{74EC4443-A575-4399-8DDA-44C5201AED94}" type="pres">
      <dgm:prSet presAssocID="{517B1D05-73E6-4FE8-92BA-A412BC86AF60}" presName="parTx" presStyleLbl="revTx" presStyleIdx="0" presStyleCnt="4">
        <dgm:presLayoutVars>
          <dgm:chMax val="0"/>
          <dgm:chPref val="0"/>
        </dgm:presLayoutVars>
      </dgm:prSet>
      <dgm:spPr/>
    </dgm:pt>
    <dgm:pt modelId="{F399EA50-9FFA-4A1A-A075-A0F7B3D673BF}" type="pres">
      <dgm:prSet presAssocID="{1EC3DF00-ABB0-47DD-A4C6-D072CBA47198}" presName="sibTrans" presStyleCnt="0"/>
      <dgm:spPr/>
    </dgm:pt>
    <dgm:pt modelId="{722EA574-E5C8-4D0F-9E1C-96B50653A886}" type="pres">
      <dgm:prSet presAssocID="{7C6261B0-E379-4C67-A1A3-76683C038222}" presName="compNode" presStyleCnt="0"/>
      <dgm:spPr/>
    </dgm:pt>
    <dgm:pt modelId="{4B49945A-9786-43A0-AF77-BAFBFF94BF65}" type="pres">
      <dgm:prSet presAssocID="{7C6261B0-E379-4C67-A1A3-76683C038222}" presName="bgRect" presStyleLbl="bgShp" presStyleIdx="1" presStyleCnt="4"/>
      <dgm:spPr/>
    </dgm:pt>
    <dgm:pt modelId="{4463B901-F3B0-4274-BE46-189CB52D28FA}" type="pres">
      <dgm:prSet presAssocID="{7C6261B0-E379-4C67-A1A3-76683C03822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CD951C7E-CCA1-4763-A1DF-7C806B9E3DFB}" type="pres">
      <dgm:prSet presAssocID="{7C6261B0-E379-4C67-A1A3-76683C038222}" presName="spaceRect" presStyleCnt="0"/>
      <dgm:spPr/>
    </dgm:pt>
    <dgm:pt modelId="{AECBC6CE-B718-46AB-851C-ADD4D4C2F615}" type="pres">
      <dgm:prSet presAssocID="{7C6261B0-E379-4C67-A1A3-76683C038222}" presName="parTx" presStyleLbl="revTx" presStyleIdx="1" presStyleCnt="4">
        <dgm:presLayoutVars>
          <dgm:chMax val="0"/>
          <dgm:chPref val="0"/>
        </dgm:presLayoutVars>
      </dgm:prSet>
      <dgm:spPr/>
    </dgm:pt>
    <dgm:pt modelId="{49DE8F96-316F-425D-90FF-352910001B2D}" type="pres">
      <dgm:prSet presAssocID="{711189AB-BB94-420C-A425-CEAE2A546547}" presName="sibTrans" presStyleCnt="0"/>
      <dgm:spPr/>
    </dgm:pt>
    <dgm:pt modelId="{1BA0F27C-2F99-4D74-AA34-727823F4410E}" type="pres">
      <dgm:prSet presAssocID="{6860F958-D8A1-4F5B-ADAB-74A20B1E0103}" presName="compNode" presStyleCnt="0"/>
      <dgm:spPr/>
    </dgm:pt>
    <dgm:pt modelId="{2BEDB01E-E50B-45D3-B9EA-9012276FB21B}" type="pres">
      <dgm:prSet presAssocID="{6860F958-D8A1-4F5B-ADAB-74A20B1E0103}" presName="bgRect" presStyleLbl="bgShp" presStyleIdx="2" presStyleCnt="4"/>
      <dgm:spPr/>
    </dgm:pt>
    <dgm:pt modelId="{17751EC6-591D-4B6B-9B31-B5E6D51034C9}" type="pres">
      <dgm:prSet presAssocID="{6860F958-D8A1-4F5B-ADAB-74A20B1E010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icroscope"/>
        </a:ext>
      </dgm:extLst>
    </dgm:pt>
    <dgm:pt modelId="{2DA8B5C6-840C-41BD-93BA-5A1732D27BF9}" type="pres">
      <dgm:prSet presAssocID="{6860F958-D8A1-4F5B-ADAB-74A20B1E0103}" presName="spaceRect" presStyleCnt="0"/>
      <dgm:spPr/>
    </dgm:pt>
    <dgm:pt modelId="{4CB0D7B0-0A87-407C-AD27-B524BB0D4FAA}" type="pres">
      <dgm:prSet presAssocID="{6860F958-D8A1-4F5B-ADAB-74A20B1E0103}" presName="parTx" presStyleLbl="revTx" presStyleIdx="2" presStyleCnt="4">
        <dgm:presLayoutVars>
          <dgm:chMax val="0"/>
          <dgm:chPref val="0"/>
        </dgm:presLayoutVars>
      </dgm:prSet>
      <dgm:spPr/>
    </dgm:pt>
    <dgm:pt modelId="{58255891-0B92-456C-B296-6C731884DF35}" type="pres">
      <dgm:prSet presAssocID="{DB9D0B9A-4D75-45C6-AFFA-7A412DC5A55F}" presName="sibTrans" presStyleCnt="0"/>
      <dgm:spPr/>
    </dgm:pt>
    <dgm:pt modelId="{4461AD81-E63C-4519-8F6A-4585B293F7C4}" type="pres">
      <dgm:prSet presAssocID="{EEFACCAC-81BE-4EEC-8374-1CFB9B3A199A}" presName="compNode" presStyleCnt="0"/>
      <dgm:spPr/>
    </dgm:pt>
    <dgm:pt modelId="{9CEE239A-3A63-4AAB-A09F-362C384C995A}" type="pres">
      <dgm:prSet presAssocID="{EEFACCAC-81BE-4EEC-8374-1CFB9B3A199A}" presName="bgRect" presStyleLbl="bgShp" presStyleIdx="3" presStyleCnt="4"/>
      <dgm:spPr/>
    </dgm:pt>
    <dgm:pt modelId="{E5B69715-FAE7-4AA6-950D-15702B557057}" type="pres">
      <dgm:prSet presAssocID="{EEFACCAC-81BE-4EEC-8374-1CFB9B3A199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ooks on Shelf"/>
        </a:ext>
      </dgm:extLst>
    </dgm:pt>
    <dgm:pt modelId="{8540F0BE-1D6E-4EF5-B890-56E56434E693}" type="pres">
      <dgm:prSet presAssocID="{EEFACCAC-81BE-4EEC-8374-1CFB9B3A199A}" presName="spaceRect" presStyleCnt="0"/>
      <dgm:spPr/>
    </dgm:pt>
    <dgm:pt modelId="{0579755F-8C96-48F6-8D2B-EFB9CB0EE3F2}" type="pres">
      <dgm:prSet presAssocID="{EEFACCAC-81BE-4EEC-8374-1CFB9B3A199A}" presName="parTx" presStyleLbl="revTx" presStyleIdx="3" presStyleCnt="4">
        <dgm:presLayoutVars>
          <dgm:chMax val="0"/>
          <dgm:chPref val="0"/>
        </dgm:presLayoutVars>
      </dgm:prSet>
      <dgm:spPr/>
    </dgm:pt>
  </dgm:ptLst>
  <dgm:cxnLst>
    <dgm:cxn modelId="{B5CDCC14-30CB-4F49-B561-C24768747651}" srcId="{1CE6265F-8E10-47AD-818E-417E76E7DA9B}" destId="{7C6261B0-E379-4C67-A1A3-76683C038222}" srcOrd="1" destOrd="0" parTransId="{116D190A-5E5D-4D78-92AE-9768D10FA6D2}" sibTransId="{711189AB-BB94-420C-A425-CEAE2A546547}"/>
    <dgm:cxn modelId="{EEB5F532-940A-4FFC-97F1-F3ECB08340AA}" type="presOf" srcId="{517B1D05-73E6-4FE8-92BA-A412BC86AF60}" destId="{74EC4443-A575-4399-8DDA-44C5201AED94}" srcOrd="0" destOrd="0" presId="urn:microsoft.com/office/officeart/2018/2/layout/IconVerticalSolidList"/>
    <dgm:cxn modelId="{7952DA45-248C-4790-8569-9E3F059265A1}" srcId="{1CE6265F-8E10-47AD-818E-417E76E7DA9B}" destId="{517B1D05-73E6-4FE8-92BA-A412BC86AF60}" srcOrd="0" destOrd="0" parTransId="{26FA85B7-0DCE-4CF8-89BD-78930B703269}" sibTransId="{1EC3DF00-ABB0-47DD-A4C6-D072CBA47198}"/>
    <dgm:cxn modelId="{9E8F9853-38C5-433B-8F41-B14DC3B5920F}" type="presOf" srcId="{EEFACCAC-81BE-4EEC-8374-1CFB9B3A199A}" destId="{0579755F-8C96-48F6-8D2B-EFB9CB0EE3F2}" srcOrd="0" destOrd="0" presId="urn:microsoft.com/office/officeart/2018/2/layout/IconVerticalSolidList"/>
    <dgm:cxn modelId="{54DE8A86-E2A1-4EBE-B829-A6C54CC34B1B}" type="presOf" srcId="{6860F958-D8A1-4F5B-ADAB-74A20B1E0103}" destId="{4CB0D7B0-0A87-407C-AD27-B524BB0D4FAA}" srcOrd="0" destOrd="0" presId="urn:microsoft.com/office/officeart/2018/2/layout/IconVerticalSolidList"/>
    <dgm:cxn modelId="{507AD192-6192-4A60-9D3D-9E556B4B2DA7}" type="presOf" srcId="{1CE6265F-8E10-47AD-818E-417E76E7DA9B}" destId="{95B84FAB-38DA-442C-B1DA-C733EA5344CB}" srcOrd="0" destOrd="0" presId="urn:microsoft.com/office/officeart/2018/2/layout/IconVerticalSolidList"/>
    <dgm:cxn modelId="{F85344F2-F366-46C2-8F39-95D9EC027F3A}" type="presOf" srcId="{7C6261B0-E379-4C67-A1A3-76683C038222}" destId="{AECBC6CE-B718-46AB-851C-ADD4D4C2F615}" srcOrd="0" destOrd="0" presId="urn:microsoft.com/office/officeart/2018/2/layout/IconVerticalSolidList"/>
    <dgm:cxn modelId="{4C5E86FE-EF4A-4BE5-8310-C579FCF91A85}" srcId="{1CE6265F-8E10-47AD-818E-417E76E7DA9B}" destId="{EEFACCAC-81BE-4EEC-8374-1CFB9B3A199A}" srcOrd="3" destOrd="0" parTransId="{4657DD95-0CC8-4D41-8AD0-6ECFF980CF77}" sibTransId="{F9F115D0-5D2F-4EDE-B92A-917FE921D45E}"/>
    <dgm:cxn modelId="{553F87FE-31F4-4D83-AAE7-97260F67AFA2}" srcId="{1CE6265F-8E10-47AD-818E-417E76E7DA9B}" destId="{6860F958-D8A1-4F5B-ADAB-74A20B1E0103}" srcOrd="2" destOrd="0" parTransId="{665C4811-4499-42E2-80E2-D8735B4A6C11}" sibTransId="{DB9D0B9A-4D75-45C6-AFFA-7A412DC5A55F}"/>
    <dgm:cxn modelId="{C1CC2CDC-E0E4-4A20-B7DA-92E7ECE98A7A}" type="presParOf" srcId="{95B84FAB-38DA-442C-B1DA-C733EA5344CB}" destId="{87647D0A-3B9E-4ECC-AAF1-08DF1811F669}" srcOrd="0" destOrd="0" presId="urn:microsoft.com/office/officeart/2018/2/layout/IconVerticalSolidList"/>
    <dgm:cxn modelId="{AA6BE941-F434-4E0D-8B16-1C07142AF592}" type="presParOf" srcId="{87647D0A-3B9E-4ECC-AAF1-08DF1811F669}" destId="{C94D188C-FBFC-43E0-AD8D-D04E443245C9}" srcOrd="0" destOrd="0" presId="urn:microsoft.com/office/officeart/2018/2/layout/IconVerticalSolidList"/>
    <dgm:cxn modelId="{2B539C3B-170E-42BD-BCB6-5D8429E463A4}" type="presParOf" srcId="{87647D0A-3B9E-4ECC-AAF1-08DF1811F669}" destId="{EB7AC4E5-ABF2-4E83-8D81-133CC6D97C1A}" srcOrd="1" destOrd="0" presId="urn:microsoft.com/office/officeart/2018/2/layout/IconVerticalSolidList"/>
    <dgm:cxn modelId="{1F378E37-2FBE-4D95-BB36-95645942A48C}" type="presParOf" srcId="{87647D0A-3B9E-4ECC-AAF1-08DF1811F669}" destId="{CD7C9EC3-1DC6-4A1D-876F-7749CFE1A288}" srcOrd="2" destOrd="0" presId="urn:microsoft.com/office/officeart/2018/2/layout/IconVerticalSolidList"/>
    <dgm:cxn modelId="{A04484CB-D817-492C-A653-ED43588FE35F}" type="presParOf" srcId="{87647D0A-3B9E-4ECC-AAF1-08DF1811F669}" destId="{74EC4443-A575-4399-8DDA-44C5201AED94}" srcOrd="3" destOrd="0" presId="urn:microsoft.com/office/officeart/2018/2/layout/IconVerticalSolidList"/>
    <dgm:cxn modelId="{763EAF50-9D00-4519-BADD-942870BC128C}" type="presParOf" srcId="{95B84FAB-38DA-442C-B1DA-C733EA5344CB}" destId="{F399EA50-9FFA-4A1A-A075-A0F7B3D673BF}" srcOrd="1" destOrd="0" presId="urn:microsoft.com/office/officeart/2018/2/layout/IconVerticalSolidList"/>
    <dgm:cxn modelId="{1862B79B-8B69-46CB-BBEC-697084BCC1F7}" type="presParOf" srcId="{95B84FAB-38DA-442C-B1DA-C733EA5344CB}" destId="{722EA574-E5C8-4D0F-9E1C-96B50653A886}" srcOrd="2" destOrd="0" presId="urn:microsoft.com/office/officeart/2018/2/layout/IconVerticalSolidList"/>
    <dgm:cxn modelId="{26CD7CB1-3049-4A54-9176-177537A66E8E}" type="presParOf" srcId="{722EA574-E5C8-4D0F-9E1C-96B50653A886}" destId="{4B49945A-9786-43A0-AF77-BAFBFF94BF65}" srcOrd="0" destOrd="0" presId="urn:microsoft.com/office/officeart/2018/2/layout/IconVerticalSolidList"/>
    <dgm:cxn modelId="{1D4CAE56-FC23-45A6-BF08-B7C22833055E}" type="presParOf" srcId="{722EA574-E5C8-4D0F-9E1C-96B50653A886}" destId="{4463B901-F3B0-4274-BE46-189CB52D28FA}" srcOrd="1" destOrd="0" presId="urn:microsoft.com/office/officeart/2018/2/layout/IconVerticalSolidList"/>
    <dgm:cxn modelId="{83159EC4-2C57-41B3-AA30-D9FE4887A09F}" type="presParOf" srcId="{722EA574-E5C8-4D0F-9E1C-96B50653A886}" destId="{CD951C7E-CCA1-4763-A1DF-7C806B9E3DFB}" srcOrd="2" destOrd="0" presId="urn:microsoft.com/office/officeart/2018/2/layout/IconVerticalSolidList"/>
    <dgm:cxn modelId="{77915030-A5D4-4E7B-8C84-8234F0ECD75E}" type="presParOf" srcId="{722EA574-E5C8-4D0F-9E1C-96B50653A886}" destId="{AECBC6CE-B718-46AB-851C-ADD4D4C2F615}" srcOrd="3" destOrd="0" presId="urn:microsoft.com/office/officeart/2018/2/layout/IconVerticalSolidList"/>
    <dgm:cxn modelId="{4F606330-D6DC-48E2-B0D4-8A446CAD27D3}" type="presParOf" srcId="{95B84FAB-38DA-442C-B1DA-C733EA5344CB}" destId="{49DE8F96-316F-425D-90FF-352910001B2D}" srcOrd="3" destOrd="0" presId="urn:microsoft.com/office/officeart/2018/2/layout/IconVerticalSolidList"/>
    <dgm:cxn modelId="{C3F14EE6-0F9E-4A76-A7A7-A0220D5F3564}" type="presParOf" srcId="{95B84FAB-38DA-442C-B1DA-C733EA5344CB}" destId="{1BA0F27C-2F99-4D74-AA34-727823F4410E}" srcOrd="4" destOrd="0" presId="urn:microsoft.com/office/officeart/2018/2/layout/IconVerticalSolidList"/>
    <dgm:cxn modelId="{2181408D-ECFB-411B-8658-49C4B5E5B804}" type="presParOf" srcId="{1BA0F27C-2F99-4D74-AA34-727823F4410E}" destId="{2BEDB01E-E50B-45D3-B9EA-9012276FB21B}" srcOrd="0" destOrd="0" presId="urn:microsoft.com/office/officeart/2018/2/layout/IconVerticalSolidList"/>
    <dgm:cxn modelId="{CB1497E9-CD90-4D73-965B-6AD722A77780}" type="presParOf" srcId="{1BA0F27C-2F99-4D74-AA34-727823F4410E}" destId="{17751EC6-591D-4B6B-9B31-B5E6D51034C9}" srcOrd="1" destOrd="0" presId="urn:microsoft.com/office/officeart/2018/2/layout/IconVerticalSolidList"/>
    <dgm:cxn modelId="{D066AD68-6B57-4CF1-A0F0-F26547E2D367}" type="presParOf" srcId="{1BA0F27C-2F99-4D74-AA34-727823F4410E}" destId="{2DA8B5C6-840C-41BD-93BA-5A1732D27BF9}" srcOrd="2" destOrd="0" presId="urn:microsoft.com/office/officeart/2018/2/layout/IconVerticalSolidList"/>
    <dgm:cxn modelId="{CDC9604E-780E-43CF-B3E5-92161A354DF4}" type="presParOf" srcId="{1BA0F27C-2F99-4D74-AA34-727823F4410E}" destId="{4CB0D7B0-0A87-407C-AD27-B524BB0D4FAA}" srcOrd="3" destOrd="0" presId="urn:microsoft.com/office/officeart/2018/2/layout/IconVerticalSolidList"/>
    <dgm:cxn modelId="{9DF1A414-0245-4AE1-9682-CE546C8D051C}" type="presParOf" srcId="{95B84FAB-38DA-442C-B1DA-C733EA5344CB}" destId="{58255891-0B92-456C-B296-6C731884DF35}" srcOrd="5" destOrd="0" presId="urn:microsoft.com/office/officeart/2018/2/layout/IconVerticalSolidList"/>
    <dgm:cxn modelId="{80697DE0-17CD-458D-905A-EFC5C817C295}" type="presParOf" srcId="{95B84FAB-38DA-442C-B1DA-C733EA5344CB}" destId="{4461AD81-E63C-4519-8F6A-4585B293F7C4}" srcOrd="6" destOrd="0" presId="urn:microsoft.com/office/officeart/2018/2/layout/IconVerticalSolidList"/>
    <dgm:cxn modelId="{E0DF2C3A-7CEE-404D-B6C6-7A2A773500DB}" type="presParOf" srcId="{4461AD81-E63C-4519-8F6A-4585B293F7C4}" destId="{9CEE239A-3A63-4AAB-A09F-362C384C995A}" srcOrd="0" destOrd="0" presId="urn:microsoft.com/office/officeart/2018/2/layout/IconVerticalSolidList"/>
    <dgm:cxn modelId="{F564B2B2-82B7-4FB7-B7AC-6E4C57BD90E3}" type="presParOf" srcId="{4461AD81-E63C-4519-8F6A-4585B293F7C4}" destId="{E5B69715-FAE7-4AA6-950D-15702B557057}" srcOrd="1" destOrd="0" presId="urn:microsoft.com/office/officeart/2018/2/layout/IconVerticalSolidList"/>
    <dgm:cxn modelId="{9A2656BF-AA5E-4C1B-8DB0-0A14B16B0BEA}" type="presParOf" srcId="{4461AD81-E63C-4519-8F6A-4585B293F7C4}" destId="{8540F0BE-1D6E-4EF5-B890-56E56434E693}" srcOrd="2" destOrd="0" presId="urn:microsoft.com/office/officeart/2018/2/layout/IconVerticalSolidList"/>
    <dgm:cxn modelId="{DE5CF200-230F-4957-AD63-0E743E1244FD}" type="presParOf" srcId="{4461AD81-E63C-4519-8F6A-4585B293F7C4}" destId="{0579755F-8C96-48F6-8D2B-EFB9CB0EE3F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38BA82-C1D0-4090-8944-CAF9D33A1E2A}">
      <dsp:nvSpPr>
        <dsp:cNvPr id="0" name=""/>
        <dsp:cNvSpPr/>
      </dsp:nvSpPr>
      <dsp:spPr>
        <a:xfrm>
          <a:off x="0" y="4518"/>
          <a:ext cx="4971603" cy="134119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C0825A8-BCCE-444C-ABC0-EA2D3C5673F8}">
      <dsp:nvSpPr>
        <dsp:cNvPr id="0" name=""/>
        <dsp:cNvSpPr/>
      </dsp:nvSpPr>
      <dsp:spPr>
        <a:xfrm>
          <a:off x="405711" y="306287"/>
          <a:ext cx="738378" cy="73765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1BF4C9A-C529-4926-8F35-0A78C52C6A66}">
      <dsp:nvSpPr>
        <dsp:cNvPr id="0" name=""/>
        <dsp:cNvSpPr/>
      </dsp:nvSpPr>
      <dsp:spPr>
        <a:xfrm>
          <a:off x="1549801" y="4518"/>
          <a:ext cx="3312079" cy="14263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0953" tIns="150953" rIns="150953" bIns="150953" numCol="1" spcCol="1270" anchor="ctr" anchorCtr="0">
          <a:noAutofit/>
        </a:bodyPr>
        <a:lstStyle/>
        <a:p>
          <a:pPr marL="0" lvl="0" indent="0" algn="l" defTabSz="622300">
            <a:lnSpc>
              <a:spcPct val="90000"/>
            </a:lnSpc>
            <a:spcBef>
              <a:spcPct val="0"/>
            </a:spcBef>
            <a:spcAft>
              <a:spcPct val="35000"/>
            </a:spcAft>
            <a:buNone/>
          </a:pPr>
          <a:r>
            <a:rPr lang="en-US" sz="1400" kern="1200">
              <a:hlinkClick xmlns:r="http://schemas.openxmlformats.org/officeDocument/2006/relationships" r:id="rId3"/>
            </a:rPr>
            <a:t>Nicholas Christakis </a:t>
          </a:r>
          <a:endParaRPr lang="en-US" sz="1400" kern="1200"/>
        </a:p>
      </dsp:txBody>
      <dsp:txXfrm>
        <a:off x="1549801" y="4518"/>
        <a:ext cx="3312079" cy="1426329"/>
      </dsp:txXfrm>
    </dsp:sp>
    <dsp:sp modelId="{DB778AD4-71FB-4372-81E5-4C20EC819CEE}">
      <dsp:nvSpPr>
        <dsp:cNvPr id="0" name=""/>
        <dsp:cNvSpPr/>
      </dsp:nvSpPr>
      <dsp:spPr>
        <a:xfrm>
          <a:off x="0" y="1776625"/>
          <a:ext cx="4971603" cy="134119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EEDDD93-45EF-4435-B16F-3B17ECD16F52}">
      <dsp:nvSpPr>
        <dsp:cNvPr id="0" name=""/>
        <dsp:cNvSpPr/>
      </dsp:nvSpPr>
      <dsp:spPr>
        <a:xfrm>
          <a:off x="405711" y="2078394"/>
          <a:ext cx="738378" cy="737657"/>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115556-E71D-48F3-B470-09B7F0736D06}">
      <dsp:nvSpPr>
        <dsp:cNvPr id="0" name=""/>
        <dsp:cNvSpPr/>
      </dsp:nvSpPr>
      <dsp:spPr>
        <a:xfrm>
          <a:off x="1549801" y="1776625"/>
          <a:ext cx="3312079" cy="14263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0953" tIns="150953" rIns="150953" bIns="150953" numCol="1" spcCol="1270" anchor="ctr" anchorCtr="0">
          <a:noAutofit/>
        </a:bodyPr>
        <a:lstStyle/>
        <a:p>
          <a:pPr marL="0" lvl="0" indent="0" algn="l" defTabSz="622300">
            <a:lnSpc>
              <a:spcPct val="90000"/>
            </a:lnSpc>
            <a:spcBef>
              <a:spcPct val="0"/>
            </a:spcBef>
            <a:spcAft>
              <a:spcPct val="35000"/>
            </a:spcAft>
            <a:buNone/>
          </a:pPr>
          <a:r>
            <a:rPr lang="en-US" sz="1400" kern="1200">
              <a:hlinkClick xmlns:r="http://schemas.openxmlformats.org/officeDocument/2006/relationships" r:id="rId3"/>
            </a:rPr>
            <a:t>“The hidden influence of social networks”</a:t>
          </a:r>
          <a:endParaRPr lang="en-US" sz="1400" kern="1200"/>
        </a:p>
      </dsp:txBody>
      <dsp:txXfrm>
        <a:off x="1549801" y="1776625"/>
        <a:ext cx="3312079" cy="1426329"/>
      </dsp:txXfrm>
    </dsp:sp>
    <dsp:sp modelId="{5B6FD99F-B837-41C7-A838-B2BE46ED00D9}">
      <dsp:nvSpPr>
        <dsp:cNvPr id="0" name=""/>
        <dsp:cNvSpPr/>
      </dsp:nvSpPr>
      <dsp:spPr>
        <a:xfrm>
          <a:off x="0" y="3548732"/>
          <a:ext cx="4971603" cy="1341195"/>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C5C67E-8811-4D17-B867-B29A8EF639C8}">
      <dsp:nvSpPr>
        <dsp:cNvPr id="0" name=""/>
        <dsp:cNvSpPr/>
      </dsp:nvSpPr>
      <dsp:spPr>
        <a:xfrm>
          <a:off x="406108" y="3850501"/>
          <a:ext cx="738378" cy="737657"/>
        </a:xfrm>
        <a:prstGeom prst="rect">
          <a:avLst/>
        </a:prstGeom>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7B7C648-57F1-4070-A6B4-C72339A52C24}">
      <dsp:nvSpPr>
        <dsp:cNvPr id="0" name=""/>
        <dsp:cNvSpPr/>
      </dsp:nvSpPr>
      <dsp:spPr>
        <a:xfrm>
          <a:off x="1550594" y="3548732"/>
          <a:ext cx="3312079" cy="14263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0953" tIns="150953" rIns="150953" bIns="150953" numCol="1" spcCol="1270" anchor="ctr" anchorCtr="0">
          <a:noAutofit/>
        </a:bodyPr>
        <a:lstStyle/>
        <a:p>
          <a:pPr marL="0" lvl="0" indent="0" algn="l" defTabSz="622300">
            <a:lnSpc>
              <a:spcPct val="90000"/>
            </a:lnSpc>
            <a:spcBef>
              <a:spcPct val="0"/>
            </a:spcBef>
            <a:spcAft>
              <a:spcPct val="35000"/>
            </a:spcAft>
            <a:buNone/>
          </a:pPr>
          <a:r>
            <a:rPr lang="en-AU" sz="1400" kern="1200" dirty="0">
              <a:hlinkClick xmlns:r="http://schemas.openxmlformats.org/officeDocument/2006/relationships" r:id="rId3"/>
            </a:rPr>
            <a:t>https://www.youtube.com/watch?v=2U-tOghblfE</a:t>
          </a:r>
          <a:endParaRPr lang="en-US" sz="1400" kern="1200" dirty="0"/>
        </a:p>
      </dsp:txBody>
      <dsp:txXfrm>
        <a:off x="1550594" y="3548732"/>
        <a:ext cx="3312079" cy="14263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4D188C-FBFC-43E0-AD8D-D04E443245C9}">
      <dsp:nvSpPr>
        <dsp:cNvPr id="0" name=""/>
        <dsp:cNvSpPr/>
      </dsp:nvSpPr>
      <dsp:spPr>
        <a:xfrm>
          <a:off x="0" y="2066"/>
          <a:ext cx="4971603" cy="104746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B7AC4E5-ABF2-4E83-8D81-133CC6D97C1A}">
      <dsp:nvSpPr>
        <dsp:cNvPr id="0" name=""/>
        <dsp:cNvSpPr/>
      </dsp:nvSpPr>
      <dsp:spPr>
        <a:xfrm>
          <a:off x="316857" y="237745"/>
          <a:ext cx="576104" cy="5761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4EC4443-A575-4399-8DDA-44C5201AED94}">
      <dsp:nvSpPr>
        <dsp:cNvPr id="0" name=""/>
        <dsp:cNvSpPr/>
      </dsp:nvSpPr>
      <dsp:spPr>
        <a:xfrm>
          <a:off x="1209819" y="2066"/>
          <a:ext cx="3761783" cy="10474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856" tIns="110856" rIns="110856" bIns="110856" numCol="1" spcCol="1270" anchor="ctr" anchorCtr="0">
          <a:noAutofit/>
        </a:bodyPr>
        <a:lstStyle/>
        <a:p>
          <a:pPr marL="0" lvl="0" indent="0" algn="l" defTabSz="889000">
            <a:lnSpc>
              <a:spcPct val="90000"/>
            </a:lnSpc>
            <a:spcBef>
              <a:spcPct val="0"/>
            </a:spcBef>
            <a:spcAft>
              <a:spcPct val="35000"/>
            </a:spcAft>
            <a:buNone/>
          </a:pPr>
          <a:r>
            <a:rPr lang="en-US" sz="2000" kern="1200" dirty="0"/>
            <a:t>WHO 2009 report on Health literacy</a:t>
          </a:r>
        </a:p>
      </dsp:txBody>
      <dsp:txXfrm>
        <a:off x="1209819" y="2066"/>
        <a:ext cx="3761783" cy="1047462"/>
      </dsp:txXfrm>
    </dsp:sp>
    <dsp:sp modelId="{4B49945A-9786-43A0-AF77-BAFBFF94BF65}">
      <dsp:nvSpPr>
        <dsp:cNvPr id="0" name=""/>
        <dsp:cNvSpPr/>
      </dsp:nvSpPr>
      <dsp:spPr>
        <a:xfrm>
          <a:off x="0" y="1311395"/>
          <a:ext cx="4971603" cy="104746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463B901-F3B0-4274-BE46-189CB52D28FA}">
      <dsp:nvSpPr>
        <dsp:cNvPr id="0" name=""/>
        <dsp:cNvSpPr/>
      </dsp:nvSpPr>
      <dsp:spPr>
        <a:xfrm>
          <a:off x="316857" y="1547074"/>
          <a:ext cx="576104" cy="5761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ECBC6CE-B718-46AB-851C-ADD4D4C2F615}">
      <dsp:nvSpPr>
        <dsp:cNvPr id="0" name=""/>
        <dsp:cNvSpPr/>
      </dsp:nvSpPr>
      <dsp:spPr>
        <a:xfrm>
          <a:off x="1209819" y="1311395"/>
          <a:ext cx="3761783" cy="10474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856" tIns="110856" rIns="110856" bIns="110856" numCol="1" spcCol="1270" anchor="ctr" anchorCtr="0">
          <a:noAutofit/>
        </a:bodyPr>
        <a:lstStyle/>
        <a:p>
          <a:pPr marL="0" lvl="0" indent="0" algn="l" defTabSz="889000">
            <a:lnSpc>
              <a:spcPct val="90000"/>
            </a:lnSpc>
            <a:spcBef>
              <a:spcPct val="0"/>
            </a:spcBef>
            <a:spcAft>
              <a:spcPct val="35000"/>
            </a:spcAft>
            <a:buNone/>
          </a:pPr>
          <a:r>
            <a:rPr lang="en-US" sz="2000" kern="1200"/>
            <a:t>See highlighted sections that has directly linked content </a:t>
          </a:r>
        </a:p>
      </dsp:txBody>
      <dsp:txXfrm>
        <a:off x="1209819" y="1311395"/>
        <a:ext cx="3761783" cy="1047462"/>
      </dsp:txXfrm>
    </dsp:sp>
    <dsp:sp modelId="{2BEDB01E-E50B-45D3-B9EA-9012276FB21B}">
      <dsp:nvSpPr>
        <dsp:cNvPr id="0" name=""/>
        <dsp:cNvSpPr/>
      </dsp:nvSpPr>
      <dsp:spPr>
        <a:xfrm>
          <a:off x="0" y="2620723"/>
          <a:ext cx="4971603" cy="104746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7751EC6-591D-4B6B-9B31-B5E6D51034C9}">
      <dsp:nvSpPr>
        <dsp:cNvPr id="0" name=""/>
        <dsp:cNvSpPr/>
      </dsp:nvSpPr>
      <dsp:spPr>
        <a:xfrm>
          <a:off x="316857" y="2856402"/>
          <a:ext cx="576104" cy="57610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CB0D7B0-0A87-407C-AD27-B524BB0D4FAA}">
      <dsp:nvSpPr>
        <dsp:cNvPr id="0" name=""/>
        <dsp:cNvSpPr/>
      </dsp:nvSpPr>
      <dsp:spPr>
        <a:xfrm>
          <a:off x="1209819" y="2620723"/>
          <a:ext cx="3761783" cy="10474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856" tIns="110856" rIns="110856" bIns="110856" numCol="1" spcCol="1270" anchor="ctr" anchorCtr="0">
          <a:noAutofit/>
        </a:bodyPr>
        <a:lstStyle/>
        <a:p>
          <a:pPr marL="0" lvl="0" indent="0" algn="l" defTabSz="889000">
            <a:lnSpc>
              <a:spcPct val="90000"/>
            </a:lnSpc>
            <a:spcBef>
              <a:spcPct val="0"/>
            </a:spcBef>
            <a:spcAft>
              <a:spcPct val="35000"/>
            </a:spcAft>
            <a:buNone/>
          </a:pPr>
          <a:r>
            <a:rPr lang="en-US" sz="2000" kern="1200"/>
            <a:t>Other areas will be very useful for further understanding</a:t>
          </a:r>
        </a:p>
      </dsp:txBody>
      <dsp:txXfrm>
        <a:off x="1209819" y="2620723"/>
        <a:ext cx="3761783" cy="1047462"/>
      </dsp:txXfrm>
    </dsp:sp>
    <dsp:sp modelId="{9CEE239A-3A63-4AAB-A09F-362C384C995A}">
      <dsp:nvSpPr>
        <dsp:cNvPr id="0" name=""/>
        <dsp:cNvSpPr/>
      </dsp:nvSpPr>
      <dsp:spPr>
        <a:xfrm>
          <a:off x="0" y="3930051"/>
          <a:ext cx="4971603" cy="1047462"/>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B69715-FAE7-4AA6-950D-15702B557057}">
      <dsp:nvSpPr>
        <dsp:cNvPr id="0" name=""/>
        <dsp:cNvSpPr/>
      </dsp:nvSpPr>
      <dsp:spPr>
        <a:xfrm>
          <a:off x="316857" y="4165730"/>
          <a:ext cx="576104" cy="57610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0579755F-8C96-48F6-8D2B-EFB9CB0EE3F2}">
      <dsp:nvSpPr>
        <dsp:cNvPr id="0" name=""/>
        <dsp:cNvSpPr/>
      </dsp:nvSpPr>
      <dsp:spPr>
        <a:xfrm>
          <a:off x="1209819" y="3930051"/>
          <a:ext cx="3761783" cy="10474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856" tIns="110856" rIns="110856" bIns="110856" numCol="1" spcCol="1270" anchor="ctr" anchorCtr="0">
          <a:noAutofit/>
        </a:bodyPr>
        <a:lstStyle/>
        <a:p>
          <a:pPr marL="0" lvl="0" indent="0" algn="l" defTabSz="889000">
            <a:lnSpc>
              <a:spcPct val="90000"/>
            </a:lnSpc>
            <a:spcBef>
              <a:spcPct val="0"/>
            </a:spcBef>
            <a:spcAft>
              <a:spcPct val="35000"/>
            </a:spcAft>
            <a:buNone/>
          </a:pPr>
          <a:r>
            <a:rPr lang="en-US" sz="2000" kern="1200" dirty="0"/>
            <a:t>Please read – See </a:t>
          </a:r>
          <a:r>
            <a:rPr lang="en-US" sz="2000" kern="1200" dirty="0" err="1"/>
            <a:t>Seqta</a:t>
          </a:r>
          <a:r>
            <a:rPr lang="en-US" sz="2000" kern="1200" dirty="0"/>
            <a:t> under Health Literacy lessons for document </a:t>
          </a:r>
        </a:p>
      </dsp:txBody>
      <dsp:txXfrm>
        <a:off x="1209819" y="3930051"/>
        <a:ext cx="3761783" cy="104746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12.png>
</file>

<file path=ppt/media/image13.jpeg>
</file>

<file path=ppt/media/image14.jpeg>
</file>

<file path=ppt/media/image15.png>
</file>

<file path=ppt/media/image16.svg>
</file>

<file path=ppt/media/image17.png>
</file>

<file path=ppt/media/image18.svg>
</file>

<file path=ppt/media/image19.png>
</file>

<file path=ppt/media/image2.jpg>
</file>

<file path=ppt/media/image20.svg>
</file>

<file path=ppt/media/image21.png>
</file>

<file path=ppt/media/image22.png>
</file>

<file path=ppt/media/image23.jpg>
</file>

<file path=ppt/media/image24.jpeg>
</file>

<file path=ppt/media/image25.jpeg>
</file>

<file path=ppt/media/image26.jpg>
</file>

<file path=ppt/media/image27.jpg>
</file>

<file path=ppt/media/image28.png>
</file>

<file path=ppt/media/image29.jpeg>
</file>

<file path=ppt/media/image3.jpeg>
</file>

<file path=ppt/media/image30.JPG>
</file>

<file path=ppt/media/image31.png>
</file>

<file path=ppt/media/image32.png>
</file>

<file path=ppt/media/image33.png>
</file>

<file path=ppt/media/image34.jpeg>
</file>

<file path=ppt/media/image35.jpeg>
</file>

<file path=ppt/media/image36.jpg>
</file>

<file path=ppt/media/image37.jpg>
</file>

<file path=ppt/media/image38.jpeg>
</file>

<file path=ppt/media/image39.jpg>
</file>

<file path=ppt/media/image4.jpeg>
</file>

<file path=ppt/media/image40.jpg>
</file>

<file path=ppt/media/image41.jpeg>
</file>

<file path=ppt/media/image42.png>
</file>

<file path=ppt/media/image43.jpg>
</file>

<file path=ppt/media/image44.png>
</file>

<file path=ppt/media/image45.png>
</file>

<file path=ppt/media/image46.jpeg>
</file>

<file path=ppt/media/image47.png>
</file>

<file path=ppt/media/image48.jpg>
</file>

<file path=ppt/media/image49.jpg>
</file>

<file path=ppt/media/image5.jpeg>
</file>

<file path=ppt/media/image50.gif>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7A0AEC-7712-43E8-B48B-F42F07AC9D88}" type="datetimeFigureOut">
              <a:rPr lang="en-AU" smtClean="0"/>
              <a:t>21/05/2020</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F7496A-2A48-4A8C-A3CD-63CA59B13913}" type="slidenum">
              <a:rPr lang="en-AU" smtClean="0"/>
              <a:t>‹#›</a:t>
            </a:fld>
            <a:endParaRPr lang="en-AU"/>
          </a:p>
        </p:txBody>
      </p:sp>
    </p:spTree>
    <p:extLst>
      <p:ext uri="{BB962C8B-B14F-4D97-AF65-F5344CB8AC3E}">
        <p14:creationId xmlns:p14="http://schemas.microsoft.com/office/powerpoint/2010/main" val="9725119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2605168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35617821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8033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3563312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71359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14199844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28847851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1063668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936736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C3349A-C545-4837-BBC0-5F3F82E91D23}" type="datetimeFigureOut">
              <a:rPr lang="en-AU" smtClean="0"/>
              <a:t>21/05/2020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444236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C3349A-C545-4837-BBC0-5F3F82E91D23}" type="datetimeFigureOut">
              <a:rPr lang="en-AU" smtClean="0"/>
              <a:t>21/05/2020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175152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C3349A-C545-4837-BBC0-5F3F82E91D23}" type="datetimeFigureOut">
              <a:rPr lang="en-AU" smtClean="0"/>
              <a:t>21/05/2020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37373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C3349A-C545-4837-BBC0-5F3F82E91D23}" type="datetimeFigureOut">
              <a:rPr lang="en-AU" smtClean="0"/>
              <a:t>21/05/2020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102064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C3349A-C545-4837-BBC0-5F3F82E91D23}" type="datetimeFigureOut">
              <a:rPr lang="en-AU" smtClean="0"/>
              <a:t>21/05/2020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38317247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3C3349A-C545-4837-BBC0-5F3F82E91D23}" type="datetimeFigureOut">
              <a:rPr lang="en-AU" smtClean="0"/>
              <a:t>21/05/2020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355836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3C3349A-C545-4837-BBC0-5F3F82E91D23}" type="datetimeFigureOut">
              <a:rPr lang="en-AU" smtClean="0"/>
              <a:t>21/05/2020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A0A290AB-41B2-4C07-9C47-0297091BB4AA}" type="slidenum">
              <a:rPr lang="en-AU" smtClean="0"/>
              <a:t>‹#›</a:t>
            </a:fld>
            <a:endParaRPr lang="en-AU"/>
          </a:p>
        </p:txBody>
      </p:sp>
    </p:spTree>
    <p:extLst>
      <p:ext uri="{BB962C8B-B14F-4D97-AF65-F5344CB8AC3E}">
        <p14:creationId xmlns:p14="http://schemas.microsoft.com/office/powerpoint/2010/main" val="1318533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3C3349A-C545-4837-BBC0-5F3F82E91D23}" type="datetimeFigureOut">
              <a:rPr lang="en-AU" smtClean="0"/>
              <a:t>21/05/2020</a:t>
            </a:fld>
            <a:endParaRPr lang="en-AU"/>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A0A290AB-41B2-4C07-9C47-0297091BB4AA}" type="slidenum">
              <a:rPr lang="en-AU" smtClean="0"/>
              <a:t>‹#›</a:t>
            </a:fld>
            <a:endParaRPr lang="en-AU"/>
          </a:p>
        </p:txBody>
      </p:sp>
    </p:spTree>
    <p:extLst>
      <p:ext uri="{BB962C8B-B14F-4D97-AF65-F5344CB8AC3E}">
        <p14:creationId xmlns:p14="http://schemas.microsoft.com/office/powerpoint/2010/main" val="104128154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dstudio.ubc.ca/toolkit/temporary-techniques/brainstorm/" TargetMode="External"/><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10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01.xml.rels><?xml version="1.0" encoding="UTF-8" standalone="yes"?>
<Relationships xmlns="http://schemas.openxmlformats.org/package/2006/relationships"><Relationship Id="rId2" Type="http://schemas.openxmlformats.org/officeDocument/2006/relationships/hyperlink" Target="http://www.who.int/healthpromotion/conferences/7gchp/Track1_Inner.pdf"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youtube.com/watch?v=kVOr62MSZjU"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5.jpeg"/></Relationships>
</file>

<file path=ppt/slides/_rels/slide14.xml.rels><?xml version="1.0" encoding="UTF-8" standalone="yes"?>
<Relationships xmlns="http://schemas.openxmlformats.org/package/2006/relationships"><Relationship Id="rId8" Type="http://schemas.openxmlformats.org/officeDocument/2006/relationships/hyperlink" Target="https://creativecommons.org/licenses/by-nc/3.0/" TargetMode="External"/><Relationship Id="rId3" Type="http://schemas.openxmlformats.org/officeDocument/2006/relationships/hyperlink" Target="https://en.wikipedia.org/wiki/List_of_religions_and_spiritual_traditions" TargetMode="External"/><Relationship Id="rId7" Type="http://schemas.openxmlformats.org/officeDocument/2006/relationships/hyperlink" Target="http://blogs.lse.ac.uk/usappblog/2015/07/05/book-review-the-politics-of-third-wave-feminisms-neoliberalism-intersectionality-and-the-state-in-britain-and-the-us/" TargetMode="Externa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hyperlink" Target="https://creativecommons.org/licenses/by-sa/3.0/"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vec.wikipedia.org/wiki/Apple" TargetMode="External"/><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hyperlink" Target="https://www.youtube.com/watch?v=2iRWCFetoxg" TargetMode="External"/><Relationship Id="rId4" Type="http://schemas.openxmlformats.org/officeDocument/2006/relationships/hyperlink" Target="https://creativecommons.org/licenses/by-sa/3.0/"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aliem.com/2011/04/article-review-reframing-research-on/facdev/"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XjJQBjWYDTs&amp;t=133s" TargetMode="External"/><Relationship Id="rId2" Type="http://schemas.openxmlformats.org/officeDocument/2006/relationships/hyperlink" Target="https://www.youtube.com/results?search_query=%23LikeAGir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aliem.com/2011/04/article-review-reframing-research-on/facdev/"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aliem.com/2011/04/article-review-reframing-research-on/facdev/"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www.youtube.com/watch?v=6iVi5EmlewI"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dstudio.ubc.ca/toolkit/temporary-techniques/brainstorm/" TargetMode="External"/><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www.flickr.com/photos/esthermax/30230911806" TargetMode="External"/><Relationship Id="rId2" Type="http://schemas.openxmlformats.org/officeDocument/2006/relationships/image" Target="../media/image23.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aliem.com/2011/04/article-review-reframing-research-on/facdev/"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40.xml.rels><?xml version="1.0" encoding="UTF-8" standalone="yes"?>
<Relationships xmlns="http://schemas.openxmlformats.org/package/2006/relationships"><Relationship Id="rId2" Type="http://schemas.openxmlformats.org/officeDocument/2006/relationships/hyperlink" Target="https://www.youtube.com/watch?v=6SfTbTkEozA"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commons.wikimedia.org/wiki/File:Woman_receives_mammogram_(3).jpg" TargetMode="External"/><Relationship Id="rId2" Type="http://schemas.openxmlformats.org/officeDocument/2006/relationships/image" Target="../media/image24.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hyperlink" Target="https://www.youtube.com/watch?v=8sobA6G00tI"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www.aliem.com/2011/04/article-review-reframing-research-on/facdev/"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hyperlink" Target="https://www.youtube.com/watch?v=v-t1Z5-oPtU"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https://www.ted.com/talks/kelly_mcgonigal_how_to_make_stress_your_friend?language=en"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hyperlink" Target="https://pidpjourneyblog.wordpress.com/" TargetMode="External"/><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64.xml.rels><?xml version="1.0" encoding="UTF-8" standalone="yes"?>
<Relationships xmlns="http://schemas.openxmlformats.org/package/2006/relationships"><Relationship Id="rId2" Type="http://schemas.openxmlformats.org/officeDocument/2006/relationships/hyperlink" Target="https://www.youtube.com/watch?v=cRcDfCafSYE" TargetMode="Externa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youtube.com/watch?v=3oM72442NOk" TargetMode="Externa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hyperlink" Target="http://www.atns.net.au/agreement.asp?EntityID=2591" TargetMode="External"/><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en.wikipedia.org/wiki/Gold_mining" TargetMode="External"/></Relationships>
</file>

<file path=ppt/slides/_rels/slide7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73.xml.rels><?xml version="1.0" encoding="UTF-8" standalone="yes"?>
<Relationships xmlns="http://schemas.openxmlformats.org/package/2006/relationships"><Relationship Id="rId8" Type="http://schemas.openxmlformats.org/officeDocument/2006/relationships/hyperlink" Target="https://www.flickr.com/photos/un_photo/17576910604" TargetMode="External"/><Relationship Id="rId3" Type="http://schemas.openxmlformats.org/officeDocument/2006/relationships/hyperlink" Target="https://www.youtube.com/watch?v=gkjW9PZBRfk" TargetMode="External"/><Relationship Id="rId7" Type="http://schemas.openxmlformats.org/officeDocument/2006/relationships/image" Target="../media/image35.jpeg"/><Relationship Id="rId2" Type="http://schemas.openxmlformats.org/officeDocument/2006/relationships/hyperlink" Target="https://www.youtube.com/watch?time_continue=21&amp;v=uEOssW1rw0I&amp;feature=emb_logo" TargetMode="External"/><Relationship Id="rId1" Type="http://schemas.openxmlformats.org/officeDocument/2006/relationships/slideLayout" Target="../slideLayouts/slideLayout2.xml"/><Relationship Id="rId6" Type="http://schemas.openxmlformats.org/officeDocument/2006/relationships/hyperlink" Target="https://creativecommons.org/licenses/by-nc-sa/3.0/" TargetMode="External"/><Relationship Id="rId5" Type="http://schemas.openxmlformats.org/officeDocument/2006/relationships/hyperlink" Target="https://sustainingcommunity.wordpress.com/2016/01/25/racism-in-australia/" TargetMode="External"/><Relationship Id="rId4" Type="http://schemas.openxmlformats.org/officeDocument/2006/relationships/image" Target="../media/image34.jpeg"/><Relationship Id="rId9" Type="http://schemas.openxmlformats.org/officeDocument/2006/relationships/hyperlink" Target="https://creativecommons.org/licenses/by-nc-nd/3.0/" TargetMode="Externa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hyperlink" Target="https://www.youtube.com/watch?v=U6SM057qEy4" TargetMode="External"/><Relationship Id="rId1" Type="http://schemas.openxmlformats.org/officeDocument/2006/relationships/slideLayout" Target="../slideLayouts/slideLayout2.xml"/><Relationship Id="rId5" Type="http://schemas.openxmlformats.org/officeDocument/2006/relationships/hyperlink" Target="https://creativecommons.org/licenses/by/3.0/" TargetMode="External"/><Relationship Id="rId4" Type="http://schemas.openxmlformats.org/officeDocument/2006/relationships/hyperlink" Target="http://ttoes.wordpress.com/2012/01/" TargetMode="External"/></Relationships>
</file>

<file path=ppt/slides/_rels/slide76.xml.rels><?xml version="1.0" encoding="UTF-8" standalone="yes"?>
<Relationships xmlns="http://schemas.openxmlformats.org/package/2006/relationships"><Relationship Id="rId2" Type="http://schemas.openxmlformats.org/officeDocument/2006/relationships/hyperlink" Target="https://www.youtube.com/watch?v=Pcx6HLPtVZ0" TargetMode="Externa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hyperlink" Target="https://www.youtube.com/watch?v=cRC7ZFiLHmA" TargetMode="External"/><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dayofwoman.blogspot.com/2013_10_01_archive.html"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hyperlink" Target="https://www.youtube.com/watch?v=PWIp2GTZwCQ"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youtube.com/watch?v=EMl-8yrTnnE" TargetMode="Externa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hyperlink" Target="https://thepenlife.wordpress.com/2014/04/08/understanding-your-extrovert/" TargetMode="External"/><Relationship Id="rId2" Type="http://schemas.openxmlformats.org/officeDocument/2006/relationships/image" Target="../media/image38.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81.xml.rels><?xml version="1.0" encoding="UTF-8" standalone="yes"?>
<Relationships xmlns="http://schemas.openxmlformats.org/package/2006/relationships"><Relationship Id="rId3" Type="http://schemas.openxmlformats.org/officeDocument/2006/relationships/hyperlink" Target="https://www.16personalities.com/free-personality-test" TargetMode="External"/><Relationship Id="rId2" Type="http://schemas.openxmlformats.org/officeDocument/2006/relationships/hyperlink" Target="https://www.webmd.com/women/guide/why-so-tired-10-causes-fatigue" TargetMode="External"/><Relationship Id="rId1" Type="http://schemas.openxmlformats.org/officeDocument/2006/relationships/slideLayout" Target="../slideLayouts/slideLayout2.xml"/><Relationship Id="rId6" Type="http://schemas.openxmlformats.org/officeDocument/2006/relationships/hyperlink" Target="https://creativecommons.org/licenses/by-nc-nd/3.0/" TargetMode="External"/><Relationship Id="rId5" Type="http://schemas.openxmlformats.org/officeDocument/2006/relationships/hyperlink" Target="https://mleddy.blogspot.com/2014/07/an-introvert-call-to-action.html" TargetMode="External"/><Relationship Id="rId4" Type="http://schemas.openxmlformats.org/officeDocument/2006/relationships/image" Target="../media/image39.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hyperlink" Target="https://www.youtube.com/watch?v=qYvXk_bqlBk&amp;t=550s" TargetMode="External"/><Relationship Id="rId1" Type="http://schemas.openxmlformats.org/officeDocument/2006/relationships/slideLayout" Target="../slideLayouts/slideLayout2.xml"/><Relationship Id="rId4" Type="http://schemas.openxmlformats.org/officeDocument/2006/relationships/hyperlink" Target="http://ijpr.org/post/brian-little-are-human-personalities-hardwired" TargetMode="Externa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hyperlink" Target="http://www.daviddibble.com/media/2011/02/Oprah_Winfrey_Biography.jpg" TargetMode="External"/><Relationship Id="rId2" Type="http://schemas.openxmlformats.org/officeDocument/2006/relationships/hyperlink" Target="http://www.islamicity.com/global/images/photo/IC-Articles/Heart-Love-Sky-Hands-Silhouette__1920x1200.JPG" TargetMode="External"/><Relationship Id="rId1" Type="http://schemas.openxmlformats.org/officeDocument/2006/relationships/slideLayout" Target="../slideLayouts/slideLayout2.xml"/><Relationship Id="rId4" Type="http://schemas.openxmlformats.org/officeDocument/2006/relationships/hyperlink" Target="http://cdn1.theodysseyonline.com/files/2015/03/28/635631062252597205103151809_introvert-mind.jpg" TargetMode="Externa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hyperlink" Target="https://www.youtube.com/watch?v=JXvGToFbZb4" TargetMode="Externa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hyperlink" Target="http://www.flickr.com/photos/mundoo/292089808/" TargetMode="External"/><Relationship Id="rId7" Type="http://schemas.openxmlformats.org/officeDocument/2006/relationships/hyperlink" Target="https://creativecommons.org/licenses/by-nc-sa/3.0/" TargetMode="External"/><Relationship Id="rId2" Type="http://schemas.openxmlformats.org/officeDocument/2006/relationships/image" Target="../media/image41.jpeg"/><Relationship Id="rId1" Type="http://schemas.openxmlformats.org/officeDocument/2006/relationships/slideLayout" Target="../slideLayouts/slideLayout2.xml"/><Relationship Id="rId6" Type="http://schemas.openxmlformats.org/officeDocument/2006/relationships/hyperlink" Target="https://chem.libretexts.org/Textbook_Maps/General_Chemistry/Book%3A_ChemPRIME_(Moore_et_al.)/03Using_Chemical_Equations_in_Calculations/3.01%3A_Equations_and_Mass_Relationships/Everyday_Life%3A_Why_Fats_Don't_Add_Up_on_Food_Nutrition_Labels" TargetMode="External"/><Relationship Id="rId5" Type="http://schemas.openxmlformats.org/officeDocument/2006/relationships/image" Target="../media/image42.png"/><Relationship Id="rId4" Type="http://schemas.openxmlformats.org/officeDocument/2006/relationships/hyperlink" Target="https://creativecommons.org/licenses/by-nc-nd/3.0/" TargetMode="External"/></Relationships>
</file>

<file path=ppt/slides/_rels/slide89.xml.rels><?xml version="1.0" encoding="UTF-8" standalone="yes"?>
<Relationships xmlns="http://schemas.openxmlformats.org/package/2006/relationships"><Relationship Id="rId3" Type="http://schemas.openxmlformats.org/officeDocument/2006/relationships/hyperlink" Target="https://domaininvesting.com/fitnesstrainer-com-why-i-stopped-bidding/" TargetMode="External"/><Relationship Id="rId2" Type="http://schemas.openxmlformats.org/officeDocument/2006/relationships/image" Target="../media/image43.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hyperlink" Target="https://blog.ahamyoga.com/2016/01/best-hamstring-pose/" TargetMode="External"/><Relationship Id="rId2" Type="http://schemas.openxmlformats.org/officeDocument/2006/relationships/image" Target="../media/image46.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94.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image" Target="../media/image47.pn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No_understand.jpg" TargetMode="External"/></Relationships>
</file>

<file path=ppt/slides/_rels/slide95.xml.rels><?xml version="1.0" encoding="UTF-8" standalone="yes"?>
<Relationships xmlns="http://schemas.openxmlformats.org/package/2006/relationships"><Relationship Id="rId3" Type="http://schemas.openxmlformats.org/officeDocument/2006/relationships/hyperlink" Target="http://bmawufbp.blogspot.com/2012/06/black-love-our-issues-and-solutions.html" TargetMode="External"/><Relationship Id="rId2" Type="http://schemas.openxmlformats.org/officeDocument/2006/relationships/image" Target="../media/image49.jpg"/><Relationship Id="rId1" Type="http://schemas.openxmlformats.org/officeDocument/2006/relationships/slideLayout" Target="../slideLayouts/slideLayout2.xml"/><Relationship Id="rId4" Type="http://schemas.openxmlformats.org/officeDocument/2006/relationships/hyperlink" Target="https://creativecommons.org/licenses/by-nd/3.0/" TargetMode="Externa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hyperlink" Target="http://www.takinglongwayhome.com/2015/12/its-addiction.html" TargetMode="External"/><Relationship Id="rId2" Type="http://schemas.openxmlformats.org/officeDocument/2006/relationships/image" Target="../media/image50.gif"/><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65032"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99781" y="3681413"/>
            <a:ext cx="3572669"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93473" y="-8467"/>
            <a:ext cx="2255512"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947"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6616" y="3048000"/>
            <a:ext cx="244475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8241"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6115" y="3589867"/>
            <a:ext cx="1362870"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08000" y="609600"/>
            <a:ext cx="2882531" cy="5175624"/>
          </a:xfrm>
        </p:spPr>
        <p:txBody>
          <a:bodyPr anchor="ctr">
            <a:normAutofit/>
          </a:bodyPr>
          <a:lstStyle/>
          <a:p>
            <a:r>
              <a:rPr lang="en-US" dirty="0">
                <a:solidFill>
                  <a:schemeClr val="tx1">
                    <a:lumMod val="85000"/>
                    <a:lumOff val="15000"/>
                  </a:schemeClr>
                </a:solidFill>
                <a:latin typeface="Arial" panose="020B0604020202020204" pitchFamily="34" charset="0"/>
                <a:cs typeface="Arial" panose="020B0604020202020204" pitchFamily="34" charset="0"/>
              </a:rPr>
              <a:t>Beliefs, Values and Attitudes</a:t>
            </a:r>
            <a:endParaRPr lang="en-AU"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1615" y="-8467"/>
            <a:ext cx="5332385"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3" name="Content Placeholder 2"/>
          <p:cNvSpPr>
            <a:spLocks noGrp="1"/>
          </p:cNvSpPr>
          <p:nvPr>
            <p:ph idx="1"/>
          </p:nvPr>
        </p:nvSpPr>
        <p:spPr>
          <a:xfrm>
            <a:off x="4587063" y="609601"/>
            <a:ext cx="4133472" cy="5175624"/>
          </a:xfrm>
        </p:spPr>
        <p:txBody>
          <a:bodyPr anchor="ctr">
            <a:normAutofit/>
          </a:bodyPr>
          <a:lstStyle/>
          <a:p>
            <a:r>
              <a:rPr lang="en-US" u="sng" dirty="0">
                <a:solidFill>
                  <a:srgbClr val="FFFFFF"/>
                </a:solidFill>
                <a:latin typeface="Arial" panose="020B0604020202020204" pitchFamily="34" charset="0"/>
                <a:cs typeface="Arial" panose="020B0604020202020204" pitchFamily="34" charset="0"/>
              </a:rPr>
              <a:t>SYLLABUS POINTS:</a:t>
            </a:r>
          </a:p>
          <a:p>
            <a:pPr lvl="0">
              <a:buClr>
                <a:schemeClr val="tx1"/>
              </a:buClr>
              <a:buFont typeface="Arial" panose="020B0604020202020204" pitchFamily="34" charset="0"/>
              <a:buChar char="•"/>
            </a:pPr>
            <a:r>
              <a:rPr lang="en-AU" dirty="0">
                <a:latin typeface="Arial" panose="020B0604020202020204" pitchFamily="34" charset="0"/>
                <a:cs typeface="Arial" panose="020B0604020202020204" pitchFamily="34" charset="0"/>
              </a:rPr>
              <a:t>Relationship between beliefs, attitudes, values and health behaviour</a:t>
            </a:r>
          </a:p>
          <a:p>
            <a:pPr lvl="0">
              <a:buClr>
                <a:schemeClr val="tx1"/>
              </a:buClr>
              <a:buFont typeface="Arial" panose="020B0604020202020204" pitchFamily="34" charset="0"/>
              <a:buChar char="•"/>
            </a:pPr>
            <a:r>
              <a:rPr lang="en-AU" dirty="0">
                <a:latin typeface="Arial" panose="020B0604020202020204" pitchFamily="34" charset="0"/>
                <a:cs typeface="Arial" panose="020B0604020202020204" pitchFamily="34" charset="0"/>
              </a:rPr>
              <a:t>Influence of media, social networking, advertising and marketing on beliefs, attitudes and values </a:t>
            </a:r>
          </a:p>
          <a:p>
            <a:pPr>
              <a:buClr>
                <a:schemeClr val="tx1"/>
              </a:buClr>
              <a:buFont typeface="Wingdings" panose="05000000000000000000" pitchFamily="2" charset="2"/>
              <a:buChar char="§"/>
            </a:pPr>
            <a:endParaRPr lang="en-US" dirty="0">
              <a:solidFill>
                <a:srgbClr val="FFFFFF"/>
              </a:solidFill>
            </a:endParaRPr>
          </a:p>
          <a:p>
            <a:endParaRPr lang="en-AU" dirty="0">
              <a:solidFill>
                <a:srgbClr val="FFFFFF"/>
              </a:solidFill>
            </a:endParaRPr>
          </a:p>
        </p:txBody>
      </p:sp>
    </p:spTree>
    <p:extLst>
      <p:ext uri="{BB962C8B-B14F-4D97-AF65-F5344CB8AC3E}">
        <p14:creationId xmlns:p14="http://schemas.microsoft.com/office/powerpoint/2010/main" val="260971134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141539" y="536833"/>
            <a:ext cx="3769644" cy="869249"/>
          </a:xfrm>
        </p:spPr>
        <p:txBody>
          <a:bodyPr anchor="ctr">
            <a:normAutofit/>
          </a:bodyPr>
          <a:lstStyle/>
          <a:p>
            <a:r>
              <a:rPr lang="en-US" dirty="0">
                <a:solidFill>
                  <a:srgbClr val="FFFFFF"/>
                </a:solidFill>
                <a:latin typeface="Arial" panose="020B0604020202020204" pitchFamily="34" charset="0"/>
                <a:cs typeface="Arial" panose="020B0604020202020204" pitchFamily="34" charset="0"/>
              </a:rPr>
              <a:t>Class Brainstorm</a:t>
            </a:r>
            <a:endParaRPr lang="en-AU" dirty="0">
              <a:solidFill>
                <a:srgbClr val="FFFFFF"/>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5657774" y="2036704"/>
            <a:ext cx="3136483" cy="3518355"/>
          </a:xfrm>
        </p:spPr>
        <p:txBody>
          <a:bodyPr anchor="t">
            <a:normAutofit/>
          </a:bodyPr>
          <a:lstStyle/>
          <a:p>
            <a:pPr marL="0" indent="0">
              <a:buNone/>
            </a:pPr>
            <a:endParaRPr lang="en-US" sz="2400" dirty="0">
              <a:solidFill>
                <a:schemeClr val="bg1"/>
              </a:solidFill>
              <a:latin typeface="Arial" panose="020B0604020202020204" pitchFamily="34" charset="0"/>
              <a:cs typeface="Arial" panose="020B0604020202020204" pitchFamily="34" charset="0"/>
            </a:endParaRPr>
          </a:p>
          <a:p>
            <a:pPr marL="0" indent="0">
              <a:buNone/>
            </a:pPr>
            <a:endParaRPr lang="en-US" sz="2400" dirty="0">
              <a:solidFill>
                <a:schemeClr val="bg1"/>
              </a:solidFill>
              <a:latin typeface="Arial" panose="020B0604020202020204" pitchFamily="34" charset="0"/>
              <a:cs typeface="Arial" panose="020B0604020202020204" pitchFamily="34" charset="0"/>
            </a:endParaRPr>
          </a:p>
          <a:p>
            <a:pPr marL="0" indent="0">
              <a:buNone/>
            </a:pPr>
            <a:r>
              <a:rPr lang="en-US" sz="2400" dirty="0">
                <a:solidFill>
                  <a:schemeClr val="bg1"/>
                </a:solidFill>
                <a:latin typeface="Arial" panose="020B0604020202020204" pitchFamily="34" charset="0"/>
                <a:cs typeface="Arial" panose="020B0604020202020204" pitchFamily="34" charset="0"/>
              </a:rPr>
              <a:t>What are some CORE VALUES?</a:t>
            </a:r>
            <a:endParaRPr lang="en-AU" sz="2400" dirty="0">
              <a:solidFill>
                <a:schemeClr val="bg1"/>
              </a:solidFill>
              <a:latin typeface="Arial" panose="020B0604020202020204" pitchFamily="34" charset="0"/>
              <a:cs typeface="Arial" panose="020B0604020202020204" pitchFamily="34" charset="0"/>
            </a:endParaRPr>
          </a:p>
        </p:txBody>
      </p:sp>
      <p:pic>
        <p:nvPicPr>
          <p:cNvPr id="7" name="Picture 6" descr="A picture containing text&#10;&#10;Description automatically generated">
            <a:extLst>
              <a:ext uri="{FF2B5EF4-FFF2-40B4-BE49-F238E27FC236}">
                <a16:creationId xmlns:a16="http://schemas.microsoft.com/office/drawing/2014/main" id="{060A7261-6A3A-42E2-B60F-F4B5FC844A9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1713" y="1628800"/>
            <a:ext cx="3176588" cy="3176588"/>
          </a:xfrm>
          <a:prstGeom prst="rect">
            <a:avLst/>
          </a:prstGeom>
        </p:spPr>
      </p:pic>
      <p:sp>
        <p:nvSpPr>
          <p:cNvPr id="8" name="TextBox 7">
            <a:extLst>
              <a:ext uri="{FF2B5EF4-FFF2-40B4-BE49-F238E27FC236}">
                <a16:creationId xmlns:a16="http://schemas.microsoft.com/office/drawing/2014/main" id="{F7BE9028-ACBE-4E42-B742-8E87773578C7}"/>
              </a:ext>
            </a:extLst>
          </p:cNvPr>
          <p:cNvSpPr txBox="1"/>
          <p:nvPr/>
        </p:nvSpPr>
        <p:spPr>
          <a:xfrm>
            <a:off x="421713" y="4929300"/>
            <a:ext cx="2114317" cy="369332"/>
          </a:xfrm>
          <a:prstGeom prst="rect">
            <a:avLst/>
          </a:prstGeom>
          <a:noFill/>
        </p:spPr>
        <p:txBody>
          <a:bodyPr wrap="square" rtlCol="0">
            <a:spAutoFit/>
          </a:bodyPr>
          <a:lstStyle/>
          <a:p>
            <a:r>
              <a:rPr lang="en-AU" sz="900">
                <a:hlinkClick r:id="rId3" tooltip="http://dstudio.ubc.ca/toolkit/temporary-techniques/brainstorm/"/>
              </a:rPr>
              <a:t>This Photo</a:t>
            </a:r>
            <a:r>
              <a:rPr lang="en-AU" sz="900"/>
              <a:t> by Unknown Author is licensed under </a:t>
            </a:r>
            <a:r>
              <a:rPr lang="en-AU" sz="900">
                <a:hlinkClick r:id="rId4" tooltip="https://creativecommons.org/licenses/by-nc-nd/3.0/"/>
              </a:rPr>
              <a:t>CC BY-NC-ND</a:t>
            </a:r>
            <a:endParaRPr lang="en-AU" sz="900"/>
          </a:p>
        </p:txBody>
      </p:sp>
    </p:spTree>
    <p:extLst>
      <p:ext uri="{BB962C8B-B14F-4D97-AF65-F5344CB8AC3E}">
        <p14:creationId xmlns:p14="http://schemas.microsoft.com/office/powerpoint/2010/main" val="242698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77827F-DC14-4759-9EB3-DF8CD6A1F35A}"/>
              </a:ext>
            </a:extLst>
          </p:cNvPr>
          <p:cNvSpPr>
            <a:spLocks noGrp="1"/>
          </p:cNvSpPr>
          <p:nvPr>
            <p:ph type="title"/>
          </p:nvPr>
        </p:nvSpPr>
        <p:spPr>
          <a:xfrm>
            <a:off x="489360" y="1382486"/>
            <a:ext cx="2660686" cy="4093028"/>
          </a:xfrm>
        </p:spPr>
        <p:txBody>
          <a:bodyPr anchor="ctr">
            <a:normAutofit/>
          </a:bodyPr>
          <a:lstStyle/>
          <a:p>
            <a:r>
              <a:rPr lang="en-US" sz="3800"/>
              <a:t>Health Literacy report </a:t>
            </a:r>
            <a:endParaRPr lang="en-AU" sz="3800"/>
          </a:p>
        </p:txBody>
      </p:sp>
      <p:grpSp>
        <p:nvGrpSpPr>
          <p:cNvPr id="12" name="Group 11">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96950" y="-8467"/>
            <a:ext cx="3575050" cy="6866467"/>
            <a:chOff x="7425267" y="-8467"/>
            <a:chExt cx="4766733" cy="6866467"/>
          </a:xfrm>
        </p:grpSpPr>
        <p:cxnSp>
          <p:nvCxnSpPr>
            <p:cNvPr id="13" name="Straight Connector 12">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3" name="Rectangle 22">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3289" y="0"/>
            <a:ext cx="4660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33710A3B-F1C1-4DE0-AB68-337E0D67B08F}"/>
              </a:ext>
            </a:extLst>
          </p:cNvPr>
          <p:cNvGraphicFramePr>
            <a:graphicFrameLocks noGrp="1"/>
          </p:cNvGraphicFramePr>
          <p:nvPr>
            <p:ph idx="1"/>
            <p:extLst>
              <p:ext uri="{D42A27DB-BD31-4B8C-83A1-F6EECF244321}">
                <p14:modId xmlns:p14="http://schemas.microsoft.com/office/powerpoint/2010/main" val="755012679"/>
              </p:ext>
            </p:extLst>
          </p:nvPr>
        </p:nvGraphicFramePr>
        <p:xfrm>
          <a:off x="3687414" y="944563"/>
          <a:ext cx="4971603"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543374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755576" y="836712"/>
            <a:ext cx="7560840" cy="624908"/>
          </a:xfrm>
        </p:spPr>
        <p:txBody>
          <a:bodyPr>
            <a:noAutofit/>
          </a:bodyPr>
          <a:lstStyle/>
          <a:p>
            <a:r>
              <a:rPr lang="en-US" sz="3200" dirty="0">
                <a:latin typeface="Arial" panose="020B0604020202020204" pitchFamily="34" charset="0"/>
                <a:cs typeface="Arial" panose="020B0604020202020204" pitchFamily="34" charset="0"/>
              </a:rPr>
              <a:t>Sources</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6" y="1700808"/>
            <a:ext cx="7776864" cy="1815882"/>
          </a:xfrm>
          <a:prstGeom prst="rect">
            <a:avLst/>
          </a:prstGeom>
        </p:spPr>
        <p:txBody>
          <a:bodyPr wrap="square">
            <a:spAutoFit/>
          </a:bodyPr>
          <a:lstStyle/>
          <a:p>
            <a:r>
              <a:rPr lang="en-US" sz="1600" dirty="0"/>
              <a:t>Lockhart, E. (2010). </a:t>
            </a:r>
            <a:r>
              <a:rPr lang="en-US" sz="1600" i="1" dirty="0"/>
              <a:t>Health Studies Stage 2A-b. </a:t>
            </a:r>
            <a:r>
              <a:rPr lang="en-US" sz="1600" dirty="0"/>
              <a:t>Madeley: Print Publishing.</a:t>
            </a:r>
          </a:p>
          <a:p>
            <a:endParaRPr lang="en-US" sz="1600" dirty="0"/>
          </a:p>
          <a:p>
            <a:r>
              <a:rPr lang="en-US" sz="1600" dirty="0"/>
              <a:t>World Health Organisation, 2009 </a:t>
            </a:r>
            <a:r>
              <a:rPr lang="en-US" sz="1600" u="sng" dirty="0">
                <a:hlinkClick r:id="rId2"/>
              </a:rPr>
              <a:t>Health Literacy And Health Promotion - World Health Organization</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23693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6447501" cy="731168"/>
          </a:xfrm>
        </p:spPr>
        <p:txBody>
          <a:bodyPr>
            <a:normAutofit/>
          </a:bodyPr>
          <a:lstStyle/>
          <a:p>
            <a:r>
              <a:rPr lang="en-US" dirty="0">
                <a:latin typeface="Arial" panose="020B0604020202020204" pitchFamily="34" charset="0"/>
                <a:cs typeface="Arial" panose="020B0604020202020204" pitchFamily="34" charset="0"/>
              </a:rPr>
              <a:t>Values continued</a:t>
            </a:r>
            <a:endParaRPr lang="en-AU" dirty="0">
              <a:latin typeface="Arial" panose="020B0604020202020204" pitchFamily="34" charset="0"/>
              <a:cs typeface="Arial" panose="020B0604020202020204" pitchFamily="34" charset="0"/>
            </a:endParaRP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1628800"/>
            <a:ext cx="8175502" cy="4464495"/>
          </a:xfrm>
        </p:spPr>
        <p:txBody>
          <a:bodyPr>
            <a:normAutofit/>
          </a:bodyPr>
          <a:lstStyle/>
          <a:p>
            <a:pPr marL="0" indent="0">
              <a:lnSpc>
                <a:spcPct val="90000"/>
              </a:lnSpc>
              <a:buNone/>
            </a:pPr>
            <a:r>
              <a:rPr lang="en-US" dirty="0">
                <a:latin typeface="Arial" panose="020B0604020202020204" pitchFamily="34" charset="0"/>
                <a:cs typeface="Arial" panose="020B0604020202020204" pitchFamily="34" charset="0"/>
              </a:rPr>
              <a:t>We will tend to spend more time, money and effort on the people, objects and standards that we place a high level of importance on.</a:t>
            </a:r>
          </a:p>
          <a:p>
            <a:pPr marL="0" indent="0">
              <a:lnSpc>
                <a:spcPct val="90000"/>
              </a:lnSpc>
              <a:buNone/>
            </a:pPr>
            <a:r>
              <a:rPr lang="en-US" dirty="0">
                <a:latin typeface="Arial" panose="020B0604020202020204" pitchFamily="34" charset="0"/>
                <a:cs typeface="Arial" panose="020B0604020202020204" pitchFamily="34" charset="0"/>
              </a:rPr>
              <a:t>On the flip side, we will spend less time, money and effort on things that we don’t value as highly. </a:t>
            </a:r>
          </a:p>
          <a:p>
            <a:pPr>
              <a:lnSpc>
                <a:spcPct val="90000"/>
              </a:lnSpc>
            </a:pPr>
            <a:r>
              <a:rPr lang="en-US" dirty="0">
                <a:latin typeface="Arial" panose="020B0604020202020204" pitchFamily="34" charset="0"/>
                <a:cs typeface="Arial" panose="020B0604020202020204" pitchFamily="34" charset="0"/>
              </a:rPr>
              <a:t>E.g. Jenny doesn’t value exercise. She doesn’t enjoy it, and she doesn’t feel that it improves her health. She is highly unlikely to purchase a gym membership, or buy clothes to work out in. She will rarely spend time doing exercise. </a:t>
            </a:r>
          </a:p>
          <a:p>
            <a:pPr>
              <a:lnSpc>
                <a:spcPct val="90000"/>
              </a:lnSpc>
            </a:pPr>
            <a:endParaRPr lang="en-US" sz="1200" dirty="0">
              <a:latin typeface="Arial" panose="020B0604020202020204" pitchFamily="34" charset="0"/>
              <a:cs typeface="Arial" panose="020B0604020202020204" pitchFamily="34" charset="0"/>
            </a:endParaRPr>
          </a:p>
          <a:p>
            <a:pPr marL="0" indent="0">
              <a:lnSpc>
                <a:spcPct val="90000"/>
              </a:lnSpc>
              <a:buNone/>
            </a:pPr>
            <a:endParaRPr lang="en-US" sz="1200"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44889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6447501" cy="731168"/>
          </a:xfrm>
        </p:spPr>
        <p:txBody>
          <a:bodyPr>
            <a:normAutofit/>
          </a:bodyPr>
          <a:lstStyle/>
          <a:p>
            <a:r>
              <a:rPr lang="en-US" dirty="0">
                <a:latin typeface="Arial" panose="020B0604020202020204" pitchFamily="34" charset="0"/>
                <a:cs typeface="Arial" panose="020B0604020202020204" pitchFamily="34" charset="0"/>
              </a:rPr>
              <a:t>Attitudes</a:t>
            </a:r>
            <a:endParaRPr lang="en-AU" dirty="0">
              <a:latin typeface="Arial" panose="020B0604020202020204" pitchFamily="34" charset="0"/>
              <a:cs typeface="Arial" panose="020B0604020202020204" pitchFamily="34" charset="0"/>
            </a:endParaRP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1628800"/>
            <a:ext cx="8175502" cy="4464495"/>
          </a:xfrm>
        </p:spPr>
        <p:txBody>
          <a:bodyPr>
            <a:normAutofit/>
          </a:bodyPr>
          <a:lstStyle/>
          <a:p>
            <a:pPr marL="0" indent="0">
              <a:buNone/>
            </a:pPr>
            <a:r>
              <a:rPr lang="en-US" b="1" u="sng" dirty="0"/>
              <a:t>Definition: </a:t>
            </a:r>
            <a:r>
              <a:rPr lang="en-US" dirty="0">
                <a:solidFill>
                  <a:srgbClr val="000000"/>
                </a:solidFill>
                <a:latin typeface="ArialMT"/>
              </a:rPr>
              <a:t>Positive or negative opinions or feelings that individuals attach to objects, people or situations. </a:t>
            </a:r>
          </a:p>
          <a:p>
            <a:pPr marL="0" indent="0">
              <a:buNone/>
            </a:pPr>
            <a:endParaRPr lang="en-US" dirty="0">
              <a:solidFill>
                <a:srgbClr val="000000"/>
              </a:solidFill>
              <a:latin typeface="ArialMT"/>
            </a:endParaRPr>
          </a:p>
          <a:p>
            <a:pPr>
              <a:lnSpc>
                <a:spcPct val="90000"/>
              </a:lnSpc>
            </a:pPr>
            <a:r>
              <a:rPr lang="en-US" dirty="0">
                <a:solidFill>
                  <a:srgbClr val="000000"/>
                </a:solidFill>
                <a:latin typeface="ArialMT"/>
              </a:rPr>
              <a:t>Attitudes have 3 components:</a:t>
            </a:r>
          </a:p>
          <a:p>
            <a:pPr>
              <a:lnSpc>
                <a:spcPct val="90000"/>
              </a:lnSpc>
              <a:buFont typeface="Arial" panose="020B0604020202020204" pitchFamily="34" charset="0"/>
              <a:buChar char="•"/>
            </a:pPr>
            <a:r>
              <a:rPr lang="en-US" dirty="0">
                <a:solidFill>
                  <a:srgbClr val="000000"/>
                </a:solidFill>
                <a:latin typeface="ArialMT"/>
              </a:rPr>
              <a:t>Cognitive – thoughts and beliefs people hold</a:t>
            </a:r>
          </a:p>
          <a:p>
            <a:pPr>
              <a:lnSpc>
                <a:spcPct val="90000"/>
              </a:lnSpc>
              <a:buFont typeface="Arial" panose="020B0604020202020204" pitchFamily="34" charset="0"/>
              <a:buChar char="•"/>
            </a:pPr>
            <a:r>
              <a:rPr lang="en-US" dirty="0">
                <a:solidFill>
                  <a:srgbClr val="000000"/>
                </a:solidFill>
                <a:latin typeface="ArialMT"/>
              </a:rPr>
              <a:t>Affective – emotional feelings</a:t>
            </a:r>
          </a:p>
          <a:p>
            <a:pPr>
              <a:lnSpc>
                <a:spcPct val="90000"/>
              </a:lnSpc>
              <a:buFont typeface="Arial" panose="020B0604020202020204" pitchFamily="34" charset="0"/>
              <a:buChar char="•"/>
            </a:pPr>
            <a:r>
              <a:rPr lang="en-US" dirty="0">
                <a:solidFill>
                  <a:srgbClr val="000000"/>
                </a:solidFill>
                <a:latin typeface="ArialMT"/>
              </a:rPr>
              <a:t>Behavioural – predispositions to act in certain ways</a:t>
            </a:r>
          </a:p>
          <a:p>
            <a:pPr>
              <a:lnSpc>
                <a:spcPct val="90000"/>
              </a:lnSpc>
              <a:buFont typeface="Arial" panose="020B0604020202020204" pitchFamily="34" charset="0"/>
              <a:buChar char="•"/>
            </a:pPr>
            <a:endParaRPr lang="en-US" dirty="0">
              <a:solidFill>
                <a:srgbClr val="000000"/>
              </a:solidFill>
              <a:latin typeface="ArialMT"/>
              <a:cs typeface="Arial" panose="020B0604020202020204" pitchFamily="34" charset="0"/>
            </a:endParaRPr>
          </a:p>
          <a:p>
            <a:pPr>
              <a:lnSpc>
                <a:spcPct val="90000"/>
              </a:lnSpc>
              <a:buFont typeface="Arial" panose="020B0604020202020204" pitchFamily="34" charset="0"/>
              <a:buChar char="•"/>
            </a:pPr>
            <a:endParaRPr lang="en-US" dirty="0">
              <a:solidFill>
                <a:srgbClr val="000000"/>
              </a:solidFill>
              <a:latin typeface="ArialMT"/>
              <a:cs typeface="Arial" panose="020B0604020202020204" pitchFamily="34" charset="0"/>
            </a:endParaRPr>
          </a:p>
          <a:p>
            <a:r>
              <a:rPr lang="en-AU" dirty="0"/>
              <a:t>A different perspective “The Power of Attitude” 4min video</a:t>
            </a:r>
            <a:endParaRPr lang="en-AU" dirty="0">
              <a:hlinkClick r:id="rId2"/>
            </a:endParaRPr>
          </a:p>
          <a:p>
            <a:r>
              <a:rPr lang="en-AU" dirty="0">
                <a:hlinkClick r:id="rId2"/>
              </a:rPr>
              <a:t>https://www.youtube.com/watch?v=kVOr62MSZjU</a:t>
            </a:r>
            <a:endParaRPr lang="en-AU" dirty="0"/>
          </a:p>
          <a:p>
            <a:pPr marL="0" indent="0">
              <a:lnSpc>
                <a:spcPct val="90000"/>
              </a:lnSpc>
              <a:buNone/>
            </a:pPr>
            <a:endParaRPr lang="en-US" dirty="0">
              <a:latin typeface="Arial" panose="020B0604020202020204" pitchFamily="34" charset="0"/>
              <a:cs typeface="Arial" panose="020B0604020202020204" pitchFamily="34" charset="0"/>
            </a:endParaRPr>
          </a:p>
          <a:p>
            <a:pPr>
              <a:lnSpc>
                <a:spcPct val="90000"/>
              </a:lnSpc>
            </a:pPr>
            <a:endParaRPr lang="en-US" dirty="0">
              <a:latin typeface="Arial" panose="020B0604020202020204" pitchFamily="34" charset="0"/>
              <a:cs typeface="Arial" panose="020B0604020202020204" pitchFamily="34" charset="0"/>
            </a:endParaRPr>
          </a:p>
          <a:p>
            <a:pPr>
              <a:lnSpc>
                <a:spcPct val="90000"/>
              </a:lnSpc>
            </a:pPr>
            <a:endParaRPr lang="en-US" sz="1200" dirty="0">
              <a:latin typeface="Arial" panose="020B0604020202020204" pitchFamily="34" charset="0"/>
              <a:cs typeface="Arial" panose="020B0604020202020204" pitchFamily="34" charset="0"/>
            </a:endParaRPr>
          </a:p>
          <a:p>
            <a:pPr marL="0" indent="0">
              <a:lnSpc>
                <a:spcPct val="90000"/>
              </a:lnSpc>
              <a:buNone/>
            </a:pPr>
            <a:endParaRPr lang="en-US" sz="1200"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319982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 calcmode="lin" valueType="num">
                                      <p:cBhvr additive="base">
                                        <p:cTn id="3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 calcmode="lin" valueType="num">
                                      <p:cBhvr additive="base">
                                        <p:cTn id="3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0" end="0"/>
                                            </p:txEl>
                                          </p:spTgt>
                                        </p:tgtEl>
                                        <p:attrNameLst>
                                          <p:attrName>style.visibility</p:attrName>
                                        </p:attrNameLst>
                                      </p:cBhvr>
                                      <p:to>
                                        <p:strVal val="visible"/>
                                      </p:to>
                                    </p:set>
                                    <p:anim calcmode="lin" valueType="num">
                                      <p:cBhvr additive="base">
                                        <p:cTn id="4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7244282" cy="731168"/>
          </a:xfrm>
        </p:spPr>
        <p:txBody>
          <a:bodyPr>
            <a:normAutofit/>
          </a:bodyPr>
          <a:lstStyle/>
          <a:p>
            <a:r>
              <a:rPr lang="en-US" dirty="0">
                <a:latin typeface="Arial" panose="020B0604020202020204" pitchFamily="34" charset="0"/>
                <a:cs typeface="Arial" panose="020B0604020202020204" pitchFamily="34" charset="0"/>
              </a:rPr>
              <a:t>What are your attitudes about…</a:t>
            </a:r>
            <a:endParaRPr lang="en-AU" dirty="0">
              <a:latin typeface="Arial" panose="020B0604020202020204" pitchFamily="34" charset="0"/>
              <a:cs typeface="Arial" panose="020B0604020202020204" pitchFamily="34" charset="0"/>
            </a:endParaRP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7" name="Picture 6" descr="michael-jackson.jpg">
            <a:extLst>
              <a:ext uri="{FF2B5EF4-FFF2-40B4-BE49-F238E27FC236}">
                <a16:creationId xmlns:a16="http://schemas.microsoft.com/office/drawing/2014/main" id="{FD9D5020-52AC-4077-91A1-A145B2750D4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99592" y="1428750"/>
            <a:ext cx="2867025" cy="200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descr="beer.jpg">
            <a:extLst>
              <a:ext uri="{FF2B5EF4-FFF2-40B4-BE49-F238E27FC236}">
                <a16:creationId xmlns:a16="http://schemas.microsoft.com/office/drawing/2014/main" id="{DDC8C453-0CB2-4713-9F2D-6071131B365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11960" y="1431822"/>
            <a:ext cx="1980027" cy="2999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9" descr="abortion">
            <a:extLst>
              <a:ext uri="{FF2B5EF4-FFF2-40B4-BE49-F238E27FC236}">
                <a16:creationId xmlns:a16="http://schemas.microsoft.com/office/drawing/2014/main" id="{E1D91567-C945-443F-A16F-9562BF4716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1948" y="3743479"/>
            <a:ext cx="3312368" cy="2228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2" descr="marriage4.jpg">
            <a:extLst>
              <a:ext uri="{FF2B5EF4-FFF2-40B4-BE49-F238E27FC236}">
                <a16:creationId xmlns:a16="http://schemas.microsoft.com/office/drawing/2014/main" id="{8080E6B6-7454-4B59-AF0D-F0A57A4599B6}"/>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479176" y="1340768"/>
            <a:ext cx="2247349" cy="2999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0" descr="no smoking">
            <a:extLst>
              <a:ext uri="{FF2B5EF4-FFF2-40B4-BE49-F238E27FC236}">
                <a16:creationId xmlns:a16="http://schemas.microsoft.com/office/drawing/2014/main" id="{8E88D44B-F376-4AFC-B4BB-EC8AFFFF41E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55976" y="4655233"/>
            <a:ext cx="1980027" cy="2021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6" descr="mcdonalds">
            <a:extLst>
              <a:ext uri="{FF2B5EF4-FFF2-40B4-BE49-F238E27FC236}">
                <a16:creationId xmlns:a16="http://schemas.microsoft.com/office/drawing/2014/main" id="{CAFE3F0A-6A87-480A-AE7C-2B8A6BCC75B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b="15323"/>
          <a:stretch>
            <a:fillRect/>
          </a:stretch>
        </p:blipFill>
        <p:spPr bwMode="auto">
          <a:xfrm>
            <a:off x="6741769" y="4776886"/>
            <a:ext cx="1984756" cy="1480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44882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7244282" cy="731168"/>
          </a:xfrm>
        </p:spPr>
        <p:txBody>
          <a:bodyPr>
            <a:normAutofit/>
          </a:bodyPr>
          <a:lstStyle/>
          <a:p>
            <a:r>
              <a:rPr lang="en-US" dirty="0">
                <a:latin typeface="Arial" panose="020B0604020202020204" pitchFamily="34" charset="0"/>
                <a:cs typeface="Arial" panose="020B0604020202020204" pitchFamily="34" charset="0"/>
              </a:rPr>
              <a:t>What are your attitudes about…</a:t>
            </a:r>
            <a:endParaRPr lang="en-AU" dirty="0">
              <a:latin typeface="Arial" panose="020B0604020202020204" pitchFamily="34" charset="0"/>
              <a:cs typeface="Arial" panose="020B0604020202020204" pitchFamily="34" charset="0"/>
            </a:endParaRP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16" name="Picture 15" descr="A close up of a logo&#10;&#10;Description automatically generated">
            <a:extLst>
              <a:ext uri="{FF2B5EF4-FFF2-40B4-BE49-F238E27FC236}">
                <a16:creationId xmlns:a16="http://schemas.microsoft.com/office/drawing/2014/main" id="{EE751AF0-1774-4B28-AF95-A0D6F3177095}"/>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12538" y="1664320"/>
            <a:ext cx="2348880" cy="2348880"/>
          </a:xfrm>
          <a:prstGeom prst="rect">
            <a:avLst/>
          </a:prstGeom>
        </p:spPr>
      </p:pic>
      <p:sp>
        <p:nvSpPr>
          <p:cNvPr id="17" name="TextBox 16">
            <a:extLst>
              <a:ext uri="{FF2B5EF4-FFF2-40B4-BE49-F238E27FC236}">
                <a16:creationId xmlns:a16="http://schemas.microsoft.com/office/drawing/2014/main" id="{C6C1AC8F-1D85-4754-87D4-AED1CCFEEF9B}"/>
              </a:ext>
            </a:extLst>
          </p:cNvPr>
          <p:cNvSpPr txBox="1"/>
          <p:nvPr/>
        </p:nvSpPr>
        <p:spPr>
          <a:xfrm>
            <a:off x="1012538" y="4167394"/>
            <a:ext cx="2348880" cy="369332"/>
          </a:xfrm>
          <a:prstGeom prst="rect">
            <a:avLst/>
          </a:prstGeom>
          <a:noFill/>
        </p:spPr>
        <p:txBody>
          <a:bodyPr wrap="square" rtlCol="0">
            <a:spAutoFit/>
          </a:bodyPr>
          <a:lstStyle/>
          <a:p>
            <a:r>
              <a:rPr lang="en-AU" sz="900">
                <a:hlinkClick r:id="rId3" tooltip="https://en.wikipedia.org/wiki/List_of_religions_and_spiritual_traditions"/>
              </a:rPr>
              <a:t>This Photo</a:t>
            </a:r>
            <a:r>
              <a:rPr lang="en-AU" sz="900"/>
              <a:t> by Unknown Author is licensed under </a:t>
            </a:r>
            <a:r>
              <a:rPr lang="en-AU" sz="900">
                <a:hlinkClick r:id="rId4" tooltip="https://creativecommons.org/licenses/by-sa/3.0/"/>
              </a:rPr>
              <a:t>CC BY-SA</a:t>
            </a:r>
            <a:endParaRPr lang="en-AU" sz="900"/>
          </a:p>
        </p:txBody>
      </p:sp>
      <p:pic>
        <p:nvPicPr>
          <p:cNvPr id="18" name="Picture 17">
            <a:extLst>
              <a:ext uri="{FF2B5EF4-FFF2-40B4-BE49-F238E27FC236}">
                <a16:creationId xmlns:a16="http://schemas.microsoft.com/office/drawing/2014/main" id="{B72E8459-AD33-4918-846A-D3623DCE22D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139952" y="1484784"/>
            <a:ext cx="3523320" cy="2348880"/>
          </a:xfrm>
          <a:prstGeom prst="rect">
            <a:avLst/>
          </a:prstGeom>
        </p:spPr>
      </p:pic>
      <p:pic>
        <p:nvPicPr>
          <p:cNvPr id="19" name="Picture 18" descr="A group of people standing in front of a crowd&#10;&#10;Description automatically generated">
            <a:extLst>
              <a:ext uri="{FF2B5EF4-FFF2-40B4-BE49-F238E27FC236}">
                <a16:creationId xmlns:a16="http://schemas.microsoft.com/office/drawing/2014/main" id="{048E30A3-7E03-4517-89B9-E7F5F48183D2}"/>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4067944" y="4090647"/>
            <a:ext cx="4485571" cy="2242786"/>
          </a:xfrm>
          <a:prstGeom prst="rect">
            <a:avLst/>
          </a:prstGeom>
        </p:spPr>
      </p:pic>
      <p:sp>
        <p:nvSpPr>
          <p:cNvPr id="20" name="TextBox 19">
            <a:extLst>
              <a:ext uri="{FF2B5EF4-FFF2-40B4-BE49-F238E27FC236}">
                <a16:creationId xmlns:a16="http://schemas.microsoft.com/office/drawing/2014/main" id="{B4176736-DFBC-4574-A897-58B59E9D0BEA}"/>
              </a:ext>
            </a:extLst>
          </p:cNvPr>
          <p:cNvSpPr txBox="1"/>
          <p:nvPr/>
        </p:nvSpPr>
        <p:spPr>
          <a:xfrm>
            <a:off x="4932039" y="6378932"/>
            <a:ext cx="4006313" cy="230832"/>
          </a:xfrm>
          <a:prstGeom prst="rect">
            <a:avLst/>
          </a:prstGeom>
          <a:noFill/>
        </p:spPr>
        <p:txBody>
          <a:bodyPr wrap="square" rtlCol="0">
            <a:spAutoFit/>
          </a:bodyPr>
          <a:lstStyle/>
          <a:p>
            <a:r>
              <a:rPr lang="en-AU" sz="900">
                <a:hlinkClick r:id="rId7" tooltip="http://blogs.lse.ac.uk/usappblog/2015/07/05/book-review-the-politics-of-third-wave-feminisms-neoliberalism-intersectionality-and-the-state-in-britain-and-the-us/"/>
              </a:rPr>
              <a:t>This Photo</a:t>
            </a:r>
            <a:r>
              <a:rPr lang="en-AU" sz="900"/>
              <a:t> by Unknown Author is licensed under </a:t>
            </a:r>
            <a:r>
              <a:rPr lang="en-AU" sz="900">
                <a:hlinkClick r:id="rId8" tooltip="https://creativecommons.org/licenses/by-nc/3.0/"/>
              </a:rPr>
              <a:t>CC BY-NC</a:t>
            </a:r>
            <a:endParaRPr lang="en-AU" sz="900"/>
          </a:p>
        </p:txBody>
      </p:sp>
    </p:spTree>
    <p:extLst>
      <p:ext uri="{BB962C8B-B14F-4D97-AF65-F5344CB8AC3E}">
        <p14:creationId xmlns:p14="http://schemas.microsoft.com/office/powerpoint/2010/main" val="1885039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descr="A picture containing object, light&#10;&#10;Description automatically generated">
            <a:extLst>
              <a:ext uri="{FF2B5EF4-FFF2-40B4-BE49-F238E27FC236}">
                <a16:creationId xmlns:a16="http://schemas.microsoft.com/office/drawing/2014/main" id="{D60977E3-2642-4E8A-B65A-6FA23376ADF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27584" y="1490469"/>
            <a:ext cx="3168352" cy="3877062"/>
          </a:xfrm>
          <a:prstGeom prst="rect">
            <a:avLst/>
          </a:prstGeom>
        </p:spPr>
      </p:pic>
      <p:sp>
        <p:nvSpPr>
          <p:cNvPr id="5" name="TextBox 4">
            <a:extLst>
              <a:ext uri="{FF2B5EF4-FFF2-40B4-BE49-F238E27FC236}">
                <a16:creationId xmlns:a16="http://schemas.microsoft.com/office/drawing/2014/main" id="{5141E617-B175-4BA1-B976-94163BF5CCAA}"/>
              </a:ext>
            </a:extLst>
          </p:cNvPr>
          <p:cNvSpPr txBox="1"/>
          <p:nvPr/>
        </p:nvSpPr>
        <p:spPr>
          <a:xfrm>
            <a:off x="827584" y="5828129"/>
            <a:ext cx="3168352" cy="230832"/>
          </a:xfrm>
          <a:prstGeom prst="rect">
            <a:avLst/>
          </a:prstGeom>
          <a:noFill/>
        </p:spPr>
        <p:txBody>
          <a:bodyPr wrap="square" rtlCol="0">
            <a:spAutoFit/>
          </a:bodyPr>
          <a:lstStyle/>
          <a:p>
            <a:r>
              <a:rPr lang="en-AU" sz="900">
                <a:hlinkClick r:id="rId3" tooltip="https://vec.wikipedia.org/wiki/Apple"/>
              </a:rPr>
              <a:t>This Photo</a:t>
            </a:r>
            <a:r>
              <a:rPr lang="en-AU" sz="900"/>
              <a:t> by Unknown Author is licensed under </a:t>
            </a:r>
            <a:r>
              <a:rPr lang="en-AU" sz="900">
                <a:hlinkClick r:id="rId4" tooltip="https://creativecommons.org/licenses/by-sa/3.0/"/>
              </a:rPr>
              <a:t>CC BY-SA</a:t>
            </a:r>
            <a:endParaRPr lang="en-AU" sz="900"/>
          </a:p>
        </p:txBody>
      </p:sp>
      <p:sp>
        <p:nvSpPr>
          <p:cNvPr id="14" name="Title 1">
            <a:extLst>
              <a:ext uri="{FF2B5EF4-FFF2-40B4-BE49-F238E27FC236}">
                <a16:creationId xmlns:a16="http://schemas.microsoft.com/office/drawing/2014/main" id="{4296892C-6E76-4098-BF1B-3BFFC781143D}"/>
              </a:ext>
            </a:extLst>
          </p:cNvPr>
          <p:cNvSpPr txBox="1">
            <a:spLocks/>
          </p:cNvSpPr>
          <p:nvPr/>
        </p:nvSpPr>
        <p:spPr>
          <a:xfrm>
            <a:off x="1152526" y="762000"/>
            <a:ext cx="7244282" cy="731168"/>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latin typeface="Arial" panose="020B0604020202020204" pitchFamily="34" charset="0"/>
                <a:cs typeface="Arial" panose="020B0604020202020204" pitchFamily="34" charset="0"/>
              </a:rPr>
              <a:t>What is your attitude towards…</a:t>
            </a:r>
            <a:endParaRPr lang="en-AU" dirty="0">
              <a:latin typeface="Arial" panose="020B0604020202020204" pitchFamily="34" charset="0"/>
              <a:cs typeface="Arial" panose="020B0604020202020204" pitchFamily="34" charset="0"/>
            </a:endParaRPr>
          </a:p>
        </p:txBody>
      </p:sp>
      <p:sp>
        <p:nvSpPr>
          <p:cNvPr id="15" name="Title 1">
            <a:extLst>
              <a:ext uri="{FF2B5EF4-FFF2-40B4-BE49-F238E27FC236}">
                <a16:creationId xmlns:a16="http://schemas.microsoft.com/office/drawing/2014/main" id="{6C7A3FBB-2BDD-4011-96F7-5C125F51207C}"/>
              </a:ext>
            </a:extLst>
          </p:cNvPr>
          <p:cNvSpPr>
            <a:spLocks noGrp="1"/>
          </p:cNvSpPr>
          <p:nvPr>
            <p:ph type="title"/>
          </p:nvPr>
        </p:nvSpPr>
        <p:spPr>
          <a:xfrm>
            <a:off x="4367747" y="2849101"/>
            <a:ext cx="4669633" cy="1827728"/>
          </a:xfrm>
        </p:spPr>
        <p:txBody>
          <a:bodyPr>
            <a:noAutofit/>
          </a:bodyPr>
          <a:lstStyle/>
          <a:p>
            <a:br>
              <a:rPr lang="en-AU" sz="1400" dirty="0">
                <a:solidFill>
                  <a:schemeClr val="tx1"/>
                </a:solidFill>
                <a:hlinkClick r:id="rId5">
                  <a:extLst>
                    <a:ext uri="{A12FA001-AC4F-418D-AE19-62706E023703}">
                      <ahyp:hlinkClr xmlns:ahyp="http://schemas.microsoft.com/office/drawing/2018/hyperlinkcolor" val="tx"/>
                    </a:ext>
                  </a:extLst>
                </a:hlinkClick>
              </a:rPr>
            </a:br>
            <a:br>
              <a:rPr lang="en-AU" sz="1400" dirty="0">
                <a:solidFill>
                  <a:schemeClr val="tx1"/>
                </a:solidFill>
                <a:hlinkClick r:id="rId5">
                  <a:extLst>
                    <a:ext uri="{A12FA001-AC4F-418D-AE19-62706E023703}">
                      <ahyp:hlinkClr xmlns:ahyp="http://schemas.microsoft.com/office/drawing/2018/hyperlinkcolor" val="tx"/>
                    </a:ext>
                  </a:extLst>
                </a:hlinkClick>
              </a:rPr>
            </a:br>
            <a:r>
              <a:rPr lang="en-AU" sz="1400" dirty="0">
                <a:solidFill>
                  <a:schemeClr val="tx1"/>
                </a:solidFill>
                <a:hlinkClick r:id="rId5">
                  <a:extLst>
                    <a:ext uri="{A12FA001-AC4F-418D-AE19-62706E023703}">
                      <ahyp:hlinkClr xmlns:ahyp="http://schemas.microsoft.com/office/drawing/2018/hyperlinkcolor" val="tx"/>
                    </a:ext>
                  </a:extLst>
                </a:hlinkClick>
              </a:rPr>
              <a:t>https://www.youtube.com/watch?v=2iRWCFetoxg</a:t>
            </a:r>
            <a:br>
              <a:rPr lang="en-AU" sz="1400" dirty="0">
                <a:solidFill>
                  <a:schemeClr val="tx1"/>
                </a:solidFill>
              </a:rPr>
            </a:br>
            <a:br>
              <a:rPr lang="en-AU" sz="1400" dirty="0">
                <a:solidFill>
                  <a:schemeClr val="tx1"/>
                </a:solidFill>
              </a:rPr>
            </a:br>
            <a:r>
              <a:rPr lang="en-AU" sz="1400" dirty="0">
                <a:solidFill>
                  <a:schemeClr val="tx1"/>
                </a:solidFill>
              </a:rPr>
              <a:t>“Behind the mac: International </a:t>
            </a:r>
            <a:r>
              <a:rPr lang="en-AU" sz="1400" dirty="0" err="1">
                <a:solidFill>
                  <a:schemeClr val="tx1"/>
                </a:solidFill>
              </a:rPr>
              <a:t>womens</a:t>
            </a:r>
            <a:r>
              <a:rPr lang="en-AU" sz="1400" dirty="0">
                <a:solidFill>
                  <a:schemeClr val="tx1"/>
                </a:solidFill>
              </a:rPr>
              <a:t> day”</a:t>
            </a:r>
            <a:endParaRPr lang="en-AU" sz="1400" dirty="0">
              <a:solidFill>
                <a:schemeClr val="tx1"/>
              </a:solidFill>
              <a:latin typeface="Arial" panose="020B0604020202020204" pitchFamily="34" charset="0"/>
              <a:cs typeface="Arial" panose="020B0604020202020204" pitchFamily="34" charset="0"/>
            </a:endParaRPr>
          </a:p>
        </p:txBody>
      </p:sp>
      <p:sp>
        <p:nvSpPr>
          <p:cNvPr id="21" name="Title 1">
            <a:extLst>
              <a:ext uri="{FF2B5EF4-FFF2-40B4-BE49-F238E27FC236}">
                <a16:creationId xmlns:a16="http://schemas.microsoft.com/office/drawing/2014/main" id="{2187F011-C28F-499F-AD8A-50B02CF18A8B}"/>
              </a:ext>
            </a:extLst>
          </p:cNvPr>
          <p:cNvSpPr txBox="1">
            <a:spLocks/>
          </p:cNvSpPr>
          <p:nvPr/>
        </p:nvSpPr>
        <p:spPr>
          <a:xfrm>
            <a:off x="4299497" y="1835928"/>
            <a:ext cx="4669633" cy="656968"/>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dirty="0">
                <a:solidFill>
                  <a:schemeClr val="tx1"/>
                </a:solidFill>
                <a:latin typeface="Arial" panose="020B0604020202020204" pitchFamily="34" charset="0"/>
                <a:cs typeface="Arial" panose="020B0604020202020204" pitchFamily="34" charset="0"/>
              </a:rPr>
              <a:t>I</a:t>
            </a:r>
            <a:r>
              <a:rPr lang="en-AU" sz="1400" dirty="0">
                <a:solidFill>
                  <a:schemeClr val="tx1"/>
                </a:solidFill>
                <a:latin typeface="Arial" panose="020B0604020202020204" pitchFamily="34" charset="0"/>
                <a:cs typeface="Arial" panose="020B0604020202020204" pitchFamily="34" charset="0"/>
              </a:rPr>
              <a:t>s your attitude towards APPLE influenced at all through this ad?</a:t>
            </a:r>
          </a:p>
        </p:txBody>
      </p:sp>
    </p:spTree>
    <p:extLst>
      <p:ext uri="{BB962C8B-B14F-4D97-AF65-F5344CB8AC3E}">
        <p14:creationId xmlns:p14="http://schemas.microsoft.com/office/powerpoint/2010/main" val="1437261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7244282" cy="731168"/>
          </a:xfrm>
        </p:spPr>
        <p:txBody>
          <a:bodyPr>
            <a:normAutofit fontScale="90000"/>
          </a:bodyPr>
          <a:lstStyle/>
          <a:p>
            <a:r>
              <a:rPr lang="en-US" dirty="0">
                <a:latin typeface="Arial" panose="020B0604020202020204" pitchFamily="34" charset="0"/>
                <a:cs typeface="Arial" panose="020B0604020202020204" pitchFamily="34" charset="0"/>
              </a:rPr>
              <a:t>How do B, V, A’s impact behaviour?</a:t>
            </a:r>
            <a:endParaRPr lang="en-AU" dirty="0">
              <a:latin typeface="Arial" panose="020B0604020202020204" pitchFamily="34" charset="0"/>
              <a:cs typeface="Arial" panose="020B0604020202020204" pitchFamily="34" charset="0"/>
            </a:endParaRP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6" name="Table 5">
            <a:extLst>
              <a:ext uri="{FF2B5EF4-FFF2-40B4-BE49-F238E27FC236}">
                <a16:creationId xmlns:a16="http://schemas.microsoft.com/office/drawing/2014/main" id="{5B4CA322-F591-49F2-948D-365E13AC482E}"/>
              </a:ext>
            </a:extLst>
          </p:cNvPr>
          <p:cNvGraphicFramePr>
            <a:graphicFrameLocks noGrp="1"/>
          </p:cNvGraphicFramePr>
          <p:nvPr>
            <p:extLst>
              <p:ext uri="{D42A27DB-BD31-4B8C-83A1-F6EECF244321}">
                <p14:modId xmlns:p14="http://schemas.microsoft.com/office/powerpoint/2010/main" val="469387718"/>
              </p:ext>
            </p:extLst>
          </p:nvPr>
        </p:nvGraphicFramePr>
        <p:xfrm>
          <a:off x="609888" y="4937759"/>
          <a:ext cx="8210871" cy="1554480"/>
        </p:xfrm>
        <a:graphic>
          <a:graphicData uri="http://schemas.openxmlformats.org/drawingml/2006/table">
            <a:tbl>
              <a:tblPr firstRow="1" bandRow="1">
                <a:tableStyleId>{5C22544A-7EE6-4342-B048-85BDC9FD1C3A}</a:tableStyleId>
              </a:tblPr>
              <a:tblGrid>
                <a:gridCol w="864235">
                  <a:extLst>
                    <a:ext uri="{9D8B030D-6E8A-4147-A177-3AD203B41FA5}">
                      <a16:colId xmlns:a16="http://schemas.microsoft.com/office/drawing/2014/main" val="2851009480"/>
                    </a:ext>
                  </a:extLst>
                </a:gridCol>
                <a:gridCol w="1440021">
                  <a:extLst>
                    <a:ext uri="{9D8B030D-6E8A-4147-A177-3AD203B41FA5}">
                      <a16:colId xmlns:a16="http://schemas.microsoft.com/office/drawing/2014/main" val="1746327982"/>
                    </a:ext>
                  </a:extLst>
                </a:gridCol>
                <a:gridCol w="1440160">
                  <a:extLst>
                    <a:ext uri="{9D8B030D-6E8A-4147-A177-3AD203B41FA5}">
                      <a16:colId xmlns:a16="http://schemas.microsoft.com/office/drawing/2014/main" val="3184680623"/>
                    </a:ext>
                  </a:extLst>
                </a:gridCol>
                <a:gridCol w="1512168">
                  <a:extLst>
                    <a:ext uri="{9D8B030D-6E8A-4147-A177-3AD203B41FA5}">
                      <a16:colId xmlns:a16="http://schemas.microsoft.com/office/drawing/2014/main" val="3806458789"/>
                    </a:ext>
                  </a:extLst>
                </a:gridCol>
                <a:gridCol w="1368152">
                  <a:extLst>
                    <a:ext uri="{9D8B030D-6E8A-4147-A177-3AD203B41FA5}">
                      <a16:colId xmlns:a16="http://schemas.microsoft.com/office/drawing/2014/main" val="820634416"/>
                    </a:ext>
                  </a:extLst>
                </a:gridCol>
                <a:gridCol w="1586135">
                  <a:extLst>
                    <a:ext uri="{9D8B030D-6E8A-4147-A177-3AD203B41FA5}">
                      <a16:colId xmlns:a16="http://schemas.microsoft.com/office/drawing/2014/main" val="4205747087"/>
                    </a:ext>
                  </a:extLst>
                </a:gridCol>
              </a:tblGrid>
              <a:tr h="917314">
                <a:tc>
                  <a:txBody>
                    <a:bodyPr/>
                    <a:lstStyle/>
                    <a:p>
                      <a:r>
                        <a:rPr lang="en-US" sz="1200" dirty="0">
                          <a:solidFill>
                            <a:schemeClr val="tx1"/>
                          </a:solidFill>
                        </a:rPr>
                        <a:t>Annual skin checkup</a:t>
                      </a:r>
                      <a:endParaRPr lang="en-AU" sz="1200" dirty="0">
                        <a:solidFill>
                          <a:schemeClr val="tx1"/>
                        </a:solidFill>
                      </a:endParaRPr>
                    </a:p>
                  </a:txBody>
                  <a:tcPr>
                    <a:solidFill>
                      <a:schemeClr val="bg1">
                        <a:lumMod val="85000"/>
                      </a:schemeClr>
                    </a:solidFill>
                  </a:tcPr>
                </a:tc>
                <a:tc>
                  <a:txBody>
                    <a:bodyPr/>
                    <a:lstStyle/>
                    <a:p>
                      <a:r>
                        <a:rPr lang="en-US" sz="1200" dirty="0">
                          <a:solidFill>
                            <a:schemeClr val="tx1"/>
                          </a:solidFill>
                        </a:rPr>
                        <a:t>Early detection reduces the chance of premature mortality.</a:t>
                      </a:r>
                    </a:p>
                    <a:p>
                      <a:r>
                        <a:rPr lang="en-US" sz="1200" dirty="0">
                          <a:solidFill>
                            <a:schemeClr val="tx1"/>
                          </a:solidFill>
                        </a:rPr>
                        <a:t>Screening is cheap and effective</a:t>
                      </a:r>
                      <a:endParaRPr lang="en-AU" sz="1200" dirty="0">
                        <a:solidFill>
                          <a:schemeClr val="tx1"/>
                        </a:solidFill>
                      </a:endParaRPr>
                    </a:p>
                  </a:txBody>
                  <a:tcPr>
                    <a:solidFill>
                      <a:schemeClr val="bg1">
                        <a:lumMod val="85000"/>
                      </a:schemeClr>
                    </a:solidFill>
                  </a:tcPr>
                </a:tc>
                <a:tc>
                  <a:txBody>
                    <a:bodyPr/>
                    <a:lstStyle/>
                    <a:p>
                      <a:r>
                        <a:rPr lang="en-US" sz="1200" dirty="0">
                          <a:solidFill>
                            <a:schemeClr val="tx1"/>
                          </a:solidFill>
                        </a:rPr>
                        <a:t>Quality of life and longer life. </a:t>
                      </a:r>
                    </a:p>
                    <a:p>
                      <a:r>
                        <a:rPr lang="en-US" sz="1200" dirty="0">
                          <a:solidFill>
                            <a:schemeClr val="tx1"/>
                          </a:solidFill>
                        </a:rPr>
                        <a:t>Peace of mind</a:t>
                      </a:r>
                    </a:p>
                  </a:txBody>
                  <a:tcPr>
                    <a:solidFill>
                      <a:schemeClr val="bg1">
                        <a:lumMod val="85000"/>
                      </a:schemeClr>
                    </a:solidFill>
                  </a:tcPr>
                </a:tc>
                <a:tc>
                  <a:txBody>
                    <a:bodyPr/>
                    <a:lstStyle/>
                    <a:p>
                      <a:r>
                        <a:rPr lang="en-US" sz="1200" dirty="0">
                          <a:solidFill>
                            <a:schemeClr val="tx1"/>
                          </a:solidFill>
                        </a:rPr>
                        <a:t>Positive towards getting skin checked regularly</a:t>
                      </a:r>
                      <a:endParaRPr lang="en-AU" sz="1200" dirty="0">
                        <a:solidFill>
                          <a:schemeClr val="tx1"/>
                        </a:solidFill>
                      </a:endParaRPr>
                    </a:p>
                  </a:txBody>
                  <a:tcPr>
                    <a:solidFill>
                      <a:schemeClr val="bg1">
                        <a:lumMod val="85000"/>
                      </a:schemeClr>
                    </a:solidFill>
                  </a:tcPr>
                </a:tc>
                <a:tc>
                  <a:txBody>
                    <a:bodyPr/>
                    <a:lstStyle/>
                    <a:p>
                      <a:r>
                        <a:rPr lang="en-US" sz="1200" dirty="0">
                          <a:solidFill>
                            <a:schemeClr val="tx1"/>
                          </a:solidFill>
                        </a:rPr>
                        <a:t>Will book in regularly to get a skin check, and encourage others to </a:t>
                      </a:r>
                      <a:r>
                        <a:rPr lang="en-US" sz="1200" dirty="0" err="1">
                          <a:solidFill>
                            <a:schemeClr val="tx1"/>
                          </a:solidFill>
                        </a:rPr>
                        <a:t>aswell</a:t>
                      </a:r>
                      <a:r>
                        <a:rPr lang="en-US" sz="1200" dirty="0">
                          <a:solidFill>
                            <a:schemeClr val="tx1"/>
                          </a:solidFill>
                        </a:rPr>
                        <a:t>.</a:t>
                      </a:r>
                      <a:endParaRPr lang="en-AU" sz="1200" dirty="0">
                        <a:solidFill>
                          <a:schemeClr val="tx1"/>
                        </a:solidFill>
                      </a:endParaRPr>
                    </a:p>
                  </a:txBody>
                  <a:tcPr>
                    <a:solidFill>
                      <a:schemeClr val="bg1">
                        <a:lumMod val="85000"/>
                      </a:schemeClr>
                    </a:solidFill>
                  </a:tcPr>
                </a:tc>
                <a:tc>
                  <a:txBody>
                    <a:bodyPr/>
                    <a:lstStyle/>
                    <a:p>
                      <a:r>
                        <a:rPr lang="en-US" sz="1200" dirty="0">
                          <a:solidFill>
                            <a:schemeClr val="tx1"/>
                          </a:solidFill>
                        </a:rPr>
                        <a:t>Positive impact on health. Early detection increases chance of effective treatment and improved QOL. Reduces stress and anxiety.</a:t>
                      </a:r>
                      <a:endParaRPr lang="en-AU" sz="1200" dirty="0">
                        <a:solidFill>
                          <a:schemeClr val="tx1"/>
                        </a:solidFill>
                      </a:endParaRPr>
                    </a:p>
                  </a:txBody>
                  <a:tcPr>
                    <a:solidFill>
                      <a:schemeClr val="bg1">
                        <a:lumMod val="85000"/>
                      </a:schemeClr>
                    </a:solidFill>
                  </a:tcPr>
                </a:tc>
                <a:extLst>
                  <a:ext uri="{0D108BD9-81ED-4DB2-BD59-A6C34878D82A}">
                    <a16:rowId xmlns:a16="http://schemas.microsoft.com/office/drawing/2014/main" val="812847301"/>
                  </a:ext>
                </a:extLst>
              </a:tr>
            </a:tbl>
          </a:graphicData>
        </a:graphic>
      </p:graphicFrame>
      <p:graphicFrame>
        <p:nvGraphicFramePr>
          <p:cNvPr id="3" name="Table 2">
            <a:extLst>
              <a:ext uri="{FF2B5EF4-FFF2-40B4-BE49-F238E27FC236}">
                <a16:creationId xmlns:a16="http://schemas.microsoft.com/office/drawing/2014/main" id="{181AA19F-CAD6-4BFD-BB19-EAE8F07BB975}"/>
              </a:ext>
            </a:extLst>
          </p:cNvPr>
          <p:cNvGraphicFramePr>
            <a:graphicFrameLocks noGrp="1"/>
          </p:cNvGraphicFramePr>
          <p:nvPr>
            <p:extLst>
              <p:ext uri="{D42A27DB-BD31-4B8C-83A1-F6EECF244321}">
                <p14:modId xmlns:p14="http://schemas.microsoft.com/office/powerpoint/2010/main" val="243222438"/>
              </p:ext>
            </p:extLst>
          </p:nvPr>
        </p:nvGraphicFramePr>
        <p:xfrm>
          <a:off x="587827" y="1272955"/>
          <a:ext cx="8210871" cy="1584960"/>
        </p:xfrm>
        <a:graphic>
          <a:graphicData uri="http://schemas.openxmlformats.org/drawingml/2006/table">
            <a:tbl>
              <a:tblPr firstRow="1" bandRow="1">
                <a:tableStyleId>{5C22544A-7EE6-4342-B048-85BDC9FD1C3A}</a:tableStyleId>
              </a:tblPr>
              <a:tblGrid>
                <a:gridCol w="864235">
                  <a:extLst>
                    <a:ext uri="{9D8B030D-6E8A-4147-A177-3AD203B41FA5}">
                      <a16:colId xmlns:a16="http://schemas.microsoft.com/office/drawing/2014/main" val="2605906383"/>
                    </a:ext>
                  </a:extLst>
                </a:gridCol>
                <a:gridCol w="1440021">
                  <a:extLst>
                    <a:ext uri="{9D8B030D-6E8A-4147-A177-3AD203B41FA5}">
                      <a16:colId xmlns:a16="http://schemas.microsoft.com/office/drawing/2014/main" val="3026022576"/>
                    </a:ext>
                  </a:extLst>
                </a:gridCol>
                <a:gridCol w="1440160">
                  <a:extLst>
                    <a:ext uri="{9D8B030D-6E8A-4147-A177-3AD203B41FA5}">
                      <a16:colId xmlns:a16="http://schemas.microsoft.com/office/drawing/2014/main" val="3497470005"/>
                    </a:ext>
                  </a:extLst>
                </a:gridCol>
                <a:gridCol w="1512168">
                  <a:extLst>
                    <a:ext uri="{9D8B030D-6E8A-4147-A177-3AD203B41FA5}">
                      <a16:colId xmlns:a16="http://schemas.microsoft.com/office/drawing/2014/main" val="657893034"/>
                    </a:ext>
                  </a:extLst>
                </a:gridCol>
                <a:gridCol w="1368152">
                  <a:extLst>
                    <a:ext uri="{9D8B030D-6E8A-4147-A177-3AD203B41FA5}">
                      <a16:colId xmlns:a16="http://schemas.microsoft.com/office/drawing/2014/main" val="1046980140"/>
                    </a:ext>
                  </a:extLst>
                </a:gridCol>
                <a:gridCol w="1586135">
                  <a:extLst>
                    <a:ext uri="{9D8B030D-6E8A-4147-A177-3AD203B41FA5}">
                      <a16:colId xmlns:a16="http://schemas.microsoft.com/office/drawing/2014/main" val="2121640039"/>
                    </a:ext>
                  </a:extLst>
                </a:gridCol>
              </a:tblGrid>
              <a:tr h="489849">
                <a:tc>
                  <a:txBody>
                    <a:bodyPr/>
                    <a:lstStyle/>
                    <a:p>
                      <a:endParaRPr lang="en-AU" sz="1600" dirty="0"/>
                    </a:p>
                  </a:txBody>
                  <a:tcPr>
                    <a:solidFill>
                      <a:srgbClr val="7030A0"/>
                    </a:solidFill>
                  </a:tcPr>
                </a:tc>
                <a:tc>
                  <a:txBody>
                    <a:bodyPr/>
                    <a:lstStyle/>
                    <a:p>
                      <a:r>
                        <a:rPr lang="en-US" sz="1600" dirty="0"/>
                        <a:t>Belief</a:t>
                      </a:r>
                      <a:endParaRPr lang="en-AU" sz="1600" dirty="0"/>
                    </a:p>
                  </a:txBody>
                  <a:tcPr>
                    <a:solidFill>
                      <a:srgbClr val="7030A0"/>
                    </a:solidFill>
                  </a:tcPr>
                </a:tc>
                <a:tc>
                  <a:txBody>
                    <a:bodyPr/>
                    <a:lstStyle/>
                    <a:p>
                      <a:r>
                        <a:rPr lang="en-US" sz="1600" dirty="0"/>
                        <a:t>Value</a:t>
                      </a:r>
                      <a:endParaRPr lang="en-AU" sz="1600" dirty="0"/>
                    </a:p>
                  </a:txBody>
                  <a:tcPr>
                    <a:solidFill>
                      <a:srgbClr val="7030A0"/>
                    </a:solidFill>
                  </a:tcPr>
                </a:tc>
                <a:tc>
                  <a:txBody>
                    <a:bodyPr/>
                    <a:lstStyle/>
                    <a:p>
                      <a:r>
                        <a:rPr lang="en-US" sz="1600" dirty="0"/>
                        <a:t>Attitude</a:t>
                      </a:r>
                      <a:endParaRPr lang="en-AU" sz="1600" dirty="0"/>
                    </a:p>
                  </a:txBody>
                  <a:tcPr>
                    <a:solidFill>
                      <a:srgbClr val="7030A0"/>
                    </a:solidFill>
                  </a:tcPr>
                </a:tc>
                <a:tc>
                  <a:txBody>
                    <a:bodyPr/>
                    <a:lstStyle/>
                    <a:p>
                      <a:r>
                        <a:rPr lang="en-US" sz="1600" dirty="0"/>
                        <a:t>Behaviour</a:t>
                      </a:r>
                      <a:endParaRPr lang="en-AU" sz="1600" dirty="0"/>
                    </a:p>
                  </a:txBody>
                  <a:tcPr>
                    <a:solidFill>
                      <a:srgbClr val="7030A0"/>
                    </a:solidFill>
                  </a:tcPr>
                </a:tc>
                <a:tc>
                  <a:txBody>
                    <a:bodyPr/>
                    <a:lstStyle/>
                    <a:p>
                      <a:r>
                        <a:rPr lang="en-US" sz="1600" dirty="0"/>
                        <a:t>Impact on Health</a:t>
                      </a:r>
                      <a:endParaRPr lang="en-AU" sz="1600" dirty="0"/>
                    </a:p>
                  </a:txBody>
                  <a:tcPr>
                    <a:solidFill>
                      <a:srgbClr val="7030A0"/>
                    </a:solidFill>
                  </a:tcPr>
                </a:tc>
                <a:extLst>
                  <a:ext uri="{0D108BD9-81ED-4DB2-BD59-A6C34878D82A}">
                    <a16:rowId xmlns:a16="http://schemas.microsoft.com/office/drawing/2014/main" val="824055305"/>
                  </a:ext>
                </a:extLst>
              </a:tr>
              <a:tr h="999345">
                <a:tc>
                  <a:txBody>
                    <a:bodyPr/>
                    <a:lstStyle/>
                    <a:p>
                      <a:r>
                        <a:rPr lang="en-US" sz="1200" dirty="0"/>
                        <a:t>Plant based diet</a:t>
                      </a:r>
                      <a:endParaRPr lang="en-AU" sz="1200" dirty="0"/>
                    </a:p>
                  </a:txBody>
                  <a:tcPr>
                    <a:solidFill>
                      <a:schemeClr val="bg1">
                        <a:lumMod val="85000"/>
                      </a:schemeClr>
                    </a:solidFill>
                  </a:tcPr>
                </a:tc>
                <a:tc>
                  <a:txBody>
                    <a:bodyPr/>
                    <a:lstStyle/>
                    <a:p>
                      <a:r>
                        <a:rPr lang="en-US" sz="1200" dirty="0"/>
                        <a:t>Eating mostly a plant-based diet is best</a:t>
                      </a:r>
                      <a:endParaRPr lang="en-AU" sz="1200" dirty="0"/>
                    </a:p>
                  </a:txBody>
                  <a:tcPr>
                    <a:solidFill>
                      <a:schemeClr val="bg1">
                        <a:lumMod val="85000"/>
                      </a:schemeClr>
                    </a:solidFill>
                  </a:tcPr>
                </a:tc>
                <a:tc>
                  <a:txBody>
                    <a:bodyPr/>
                    <a:lstStyle/>
                    <a:p>
                      <a:r>
                        <a:rPr lang="en-US" sz="1200" dirty="0"/>
                        <a:t>Quality of life and longer life</a:t>
                      </a:r>
                      <a:endParaRPr lang="en-AU" sz="1200" dirty="0"/>
                    </a:p>
                  </a:txBody>
                  <a:tcPr>
                    <a:solidFill>
                      <a:schemeClr val="bg1">
                        <a:lumMod val="85000"/>
                      </a:schemeClr>
                    </a:solidFill>
                  </a:tcPr>
                </a:tc>
                <a:tc>
                  <a:txBody>
                    <a:bodyPr/>
                    <a:lstStyle/>
                    <a:p>
                      <a:r>
                        <a:rPr lang="en-US" sz="1200" dirty="0"/>
                        <a:t>Positive thoughts about eating a </a:t>
                      </a:r>
                      <a:r>
                        <a:rPr lang="en-US" sz="1200" dirty="0" err="1"/>
                        <a:t>vege</a:t>
                      </a:r>
                      <a:r>
                        <a:rPr lang="en-US" sz="1200" dirty="0"/>
                        <a:t> burger</a:t>
                      </a:r>
                      <a:endParaRPr lang="en-AU" sz="1200" dirty="0"/>
                    </a:p>
                  </a:txBody>
                  <a:tcPr>
                    <a:solidFill>
                      <a:schemeClr val="bg1">
                        <a:lumMod val="85000"/>
                      </a:schemeClr>
                    </a:solidFill>
                  </a:tcPr>
                </a:tc>
                <a:tc>
                  <a:txBody>
                    <a:bodyPr/>
                    <a:lstStyle/>
                    <a:p>
                      <a:r>
                        <a:rPr lang="en-US" sz="1200" dirty="0"/>
                        <a:t>Will make decisions about food based on meat avoidance.</a:t>
                      </a:r>
                      <a:endParaRPr lang="en-AU" sz="1200" dirty="0"/>
                    </a:p>
                  </a:txBody>
                  <a:tcPr>
                    <a:solidFill>
                      <a:schemeClr val="bg1">
                        <a:lumMod val="85000"/>
                      </a:schemeClr>
                    </a:solidFill>
                  </a:tcPr>
                </a:tc>
                <a:tc>
                  <a:txBody>
                    <a:bodyPr/>
                    <a:lstStyle/>
                    <a:p>
                      <a:r>
                        <a:rPr lang="en-US" sz="1200" dirty="0"/>
                        <a:t>Most likely better for health status. Decreased risk of CHD, diabetes, obesity etc.</a:t>
                      </a:r>
                      <a:endParaRPr lang="en-AU" sz="1200" dirty="0"/>
                    </a:p>
                  </a:txBody>
                  <a:tcPr>
                    <a:solidFill>
                      <a:schemeClr val="bg1">
                        <a:lumMod val="85000"/>
                      </a:schemeClr>
                    </a:solidFill>
                  </a:tcPr>
                </a:tc>
                <a:extLst>
                  <a:ext uri="{0D108BD9-81ED-4DB2-BD59-A6C34878D82A}">
                    <a16:rowId xmlns:a16="http://schemas.microsoft.com/office/drawing/2014/main" val="3258615558"/>
                  </a:ext>
                </a:extLst>
              </a:tr>
            </a:tbl>
          </a:graphicData>
        </a:graphic>
      </p:graphicFrame>
      <p:graphicFrame>
        <p:nvGraphicFramePr>
          <p:cNvPr id="4" name="Table 3">
            <a:extLst>
              <a:ext uri="{FF2B5EF4-FFF2-40B4-BE49-F238E27FC236}">
                <a16:creationId xmlns:a16="http://schemas.microsoft.com/office/drawing/2014/main" id="{29C89DAE-712E-4914-8601-4B46D8C4B64B}"/>
              </a:ext>
            </a:extLst>
          </p:cNvPr>
          <p:cNvGraphicFramePr>
            <a:graphicFrameLocks noGrp="1"/>
          </p:cNvGraphicFramePr>
          <p:nvPr>
            <p:extLst>
              <p:ext uri="{D42A27DB-BD31-4B8C-83A1-F6EECF244321}">
                <p14:modId xmlns:p14="http://schemas.microsoft.com/office/powerpoint/2010/main" val="655511661"/>
              </p:ext>
            </p:extLst>
          </p:nvPr>
        </p:nvGraphicFramePr>
        <p:xfrm>
          <a:off x="588793" y="2937717"/>
          <a:ext cx="8210871" cy="1920240"/>
        </p:xfrm>
        <a:graphic>
          <a:graphicData uri="http://schemas.openxmlformats.org/drawingml/2006/table">
            <a:tbl>
              <a:tblPr firstRow="1" bandRow="1">
                <a:tableStyleId>{5C22544A-7EE6-4342-B048-85BDC9FD1C3A}</a:tableStyleId>
              </a:tblPr>
              <a:tblGrid>
                <a:gridCol w="864235">
                  <a:extLst>
                    <a:ext uri="{9D8B030D-6E8A-4147-A177-3AD203B41FA5}">
                      <a16:colId xmlns:a16="http://schemas.microsoft.com/office/drawing/2014/main" val="89574766"/>
                    </a:ext>
                  </a:extLst>
                </a:gridCol>
                <a:gridCol w="1440021">
                  <a:extLst>
                    <a:ext uri="{9D8B030D-6E8A-4147-A177-3AD203B41FA5}">
                      <a16:colId xmlns:a16="http://schemas.microsoft.com/office/drawing/2014/main" val="1016140268"/>
                    </a:ext>
                  </a:extLst>
                </a:gridCol>
                <a:gridCol w="1440160">
                  <a:extLst>
                    <a:ext uri="{9D8B030D-6E8A-4147-A177-3AD203B41FA5}">
                      <a16:colId xmlns:a16="http://schemas.microsoft.com/office/drawing/2014/main" val="1605501460"/>
                    </a:ext>
                  </a:extLst>
                </a:gridCol>
                <a:gridCol w="1512168">
                  <a:extLst>
                    <a:ext uri="{9D8B030D-6E8A-4147-A177-3AD203B41FA5}">
                      <a16:colId xmlns:a16="http://schemas.microsoft.com/office/drawing/2014/main" val="3531431940"/>
                    </a:ext>
                  </a:extLst>
                </a:gridCol>
                <a:gridCol w="1368152">
                  <a:extLst>
                    <a:ext uri="{9D8B030D-6E8A-4147-A177-3AD203B41FA5}">
                      <a16:colId xmlns:a16="http://schemas.microsoft.com/office/drawing/2014/main" val="426702078"/>
                    </a:ext>
                  </a:extLst>
                </a:gridCol>
                <a:gridCol w="1586135">
                  <a:extLst>
                    <a:ext uri="{9D8B030D-6E8A-4147-A177-3AD203B41FA5}">
                      <a16:colId xmlns:a16="http://schemas.microsoft.com/office/drawing/2014/main" val="2657753855"/>
                    </a:ext>
                  </a:extLst>
                </a:gridCol>
              </a:tblGrid>
              <a:tr h="1450663">
                <a:tc>
                  <a:txBody>
                    <a:bodyPr/>
                    <a:lstStyle/>
                    <a:p>
                      <a:r>
                        <a:rPr lang="en-US" sz="1200" dirty="0"/>
                        <a:t>Recreational drug use</a:t>
                      </a:r>
                      <a:endParaRPr lang="en-AU" sz="1200" dirty="0"/>
                    </a:p>
                  </a:txBody>
                  <a:tcPr/>
                </a:tc>
                <a:tc>
                  <a:txBody>
                    <a:bodyPr/>
                    <a:lstStyle/>
                    <a:p>
                      <a:r>
                        <a:rPr lang="en-US" sz="1200" dirty="0"/>
                        <a:t>Achieving pleasure in life is the most important factor.</a:t>
                      </a:r>
                    </a:p>
                    <a:p>
                      <a:r>
                        <a:rPr lang="en-US" sz="1200" dirty="0"/>
                        <a:t>Belief that they will not be harmed.</a:t>
                      </a:r>
                    </a:p>
                    <a:p>
                      <a:r>
                        <a:rPr lang="en-US" sz="1200" dirty="0"/>
                        <a:t>To fit in, drugs are a normal behaviour.</a:t>
                      </a:r>
                      <a:endParaRPr lang="en-AU" sz="1200" dirty="0"/>
                    </a:p>
                  </a:txBody>
                  <a:tcPr/>
                </a:tc>
                <a:tc>
                  <a:txBody>
                    <a:bodyPr/>
                    <a:lstStyle/>
                    <a:p>
                      <a:r>
                        <a:rPr lang="en-US" sz="1200" dirty="0"/>
                        <a:t>Feeling good and having pleasure.</a:t>
                      </a:r>
                    </a:p>
                    <a:p>
                      <a:r>
                        <a:rPr lang="en-US" sz="1200" dirty="0"/>
                        <a:t>Social acceptance. </a:t>
                      </a:r>
                      <a:endParaRPr lang="en-AU" sz="1200" dirty="0"/>
                    </a:p>
                  </a:txBody>
                  <a:tcPr/>
                </a:tc>
                <a:tc>
                  <a:txBody>
                    <a:bodyPr/>
                    <a:lstStyle/>
                    <a:p>
                      <a:r>
                        <a:rPr lang="en-US" sz="1200" dirty="0"/>
                        <a:t>Positive towards anything that causes pleasure, and therefore positive towards recreational drug use</a:t>
                      </a:r>
                      <a:endParaRPr lang="en-AU" sz="1200" dirty="0"/>
                    </a:p>
                  </a:txBody>
                  <a:tcPr/>
                </a:tc>
                <a:tc>
                  <a:txBody>
                    <a:bodyPr/>
                    <a:lstStyle/>
                    <a:p>
                      <a:r>
                        <a:rPr lang="en-US" sz="1200" dirty="0"/>
                        <a:t>Is more likely to engage with recreational drug use and attend events that are likely to provide opportunities to obtain and use illegal drugs</a:t>
                      </a:r>
                      <a:endParaRPr lang="en-AU" sz="1200" dirty="0"/>
                    </a:p>
                  </a:txBody>
                  <a:tcPr/>
                </a:tc>
                <a:tc>
                  <a:txBody>
                    <a:bodyPr/>
                    <a:lstStyle/>
                    <a:p>
                      <a:r>
                        <a:rPr lang="en-US" sz="1200" dirty="0"/>
                        <a:t>Negative impact on health: cardiovascular issues, mental health issues such as hallucinations and psychosis, social issues, financial &amp; legal implications </a:t>
                      </a:r>
                      <a:endParaRPr lang="en-AU" sz="1200" dirty="0"/>
                    </a:p>
                  </a:txBody>
                  <a:tcPr/>
                </a:tc>
                <a:extLst>
                  <a:ext uri="{0D108BD9-81ED-4DB2-BD59-A6C34878D82A}">
                    <a16:rowId xmlns:a16="http://schemas.microsoft.com/office/drawing/2014/main" val="3144374465"/>
                  </a:ext>
                </a:extLst>
              </a:tr>
            </a:tbl>
          </a:graphicData>
        </a:graphic>
      </p:graphicFrame>
    </p:spTree>
    <p:extLst>
      <p:ext uri="{BB962C8B-B14F-4D97-AF65-F5344CB8AC3E}">
        <p14:creationId xmlns:p14="http://schemas.microsoft.com/office/powerpoint/2010/main" val="1919380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141539" y="536833"/>
            <a:ext cx="3769644" cy="869249"/>
          </a:xfrm>
        </p:spPr>
        <p:txBody>
          <a:bodyPr anchor="ctr">
            <a:normAutofit/>
          </a:bodyPr>
          <a:lstStyle/>
          <a:p>
            <a:r>
              <a:rPr lang="en-US" dirty="0">
                <a:solidFill>
                  <a:srgbClr val="FFFFFF"/>
                </a:solidFill>
                <a:latin typeface="Arial" panose="020B0604020202020204" pitchFamily="34" charset="0"/>
                <a:cs typeface="Arial" panose="020B0604020202020204" pitchFamily="34" charset="0"/>
              </a:rPr>
              <a:t>Class discussion</a:t>
            </a:r>
            <a:endParaRPr lang="en-AU" dirty="0">
              <a:solidFill>
                <a:srgbClr val="FFFFFF"/>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5657774" y="2036704"/>
            <a:ext cx="3136483" cy="4200608"/>
          </a:xfrm>
        </p:spPr>
        <p:txBody>
          <a:bodyPr anchor="t">
            <a:normAutofit/>
          </a:bodyPr>
          <a:lstStyle/>
          <a:p>
            <a:pPr marL="0" indent="0">
              <a:buNone/>
            </a:pPr>
            <a:r>
              <a:rPr lang="en-US" sz="2400" dirty="0">
                <a:solidFill>
                  <a:schemeClr val="bg1"/>
                </a:solidFill>
                <a:latin typeface="Arial" panose="020B0604020202020204" pitchFamily="34" charset="0"/>
                <a:cs typeface="Arial" panose="020B0604020202020204" pitchFamily="34" charset="0"/>
              </a:rPr>
              <a:t>Firstly, what constitutes as “MEDIA?”</a:t>
            </a:r>
          </a:p>
          <a:p>
            <a:pPr marL="0" indent="0">
              <a:buNone/>
            </a:pPr>
            <a:endParaRPr lang="en-US" sz="2400" dirty="0">
              <a:solidFill>
                <a:schemeClr val="bg1"/>
              </a:solidFill>
              <a:latin typeface="Arial" panose="020B0604020202020204" pitchFamily="34" charset="0"/>
              <a:cs typeface="Arial" panose="020B0604020202020204" pitchFamily="34" charset="0"/>
            </a:endParaRPr>
          </a:p>
          <a:p>
            <a:pPr marL="0" indent="0">
              <a:buNone/>
            </a:pPr>
            <a:r>
              <a:rPr lang="en-US" sz="2400" dirty="0">
                <a:solidFill>
                  <a:schemeClr val="bg1"/>
                </a:solidFill>
                <a:latin typeface="Arial" panose="020B0604020202020204" pitchFamily="34" charset="0"/>
                <a:cs typeface="Arial" panose="020B0604020202020204" pitchFamily="34" charset="0"/>
              </a:rPr>
              <a:t>Secondly, How can the media have an influence on our beliefs, attitudes and values?</a:t>
            </a:r>
            <a:endParaRPr lang="en-AU" sz="2400" dirty="0">
              <a:solidFill>
                <a:schemeClr val="bg1"/>
              </a:solidFill>
              <a:latin typeface="Arial" panose="020B0604020202020204" pitchFamily="34" charset="0"/>
              <a:cs typeface="Arial" panose="020B0604020202020204" pitchFamily="34" charset="0"/>
            </a:endParaRPr>
          </a:p>
        </p:txBody>
      </p:sp>
      <p:pic>
        <p:nvPicPr>
          <p:cNvPr id="5" name="Picture 4" descr="A close up of a toy&#10;&#10;Description automatically generated">
            <a:extLst>
              <a:ext uri="{FF2B5EF4-FFF2-40B4-BE49-F238E27FC236}">
                <a16:creationId xmlns:a16="http://schemas.microsoft.com/office/drawing/2014/main" id="{13743199-09C2-4E96-AF13-A00EFF607C1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8654" y="2036704"/>
            <a:ext cx="2949173" cy="2467475"/>
          </a:xfrm>
          <a:prstGeom prst="rect">
            <a:avLst/>
          </a:prstGeom>
        </p:spPr>
      </p:pic>
      <p:sp>
        <p:nvSpPr>
          <p:cNvPr id="6" name="TextBox 5">
            <a:extLst>
              <a:ext uri="{FF2B5EF4-FFF2-40B4-BE49-F238E27FC236}">
                <a16:creationId xmlns:a16="http://schemas.microsoft.com/office/drawing/2014/main" id="{C17BC17D-11F3-4B07-A8AF-9D3D50C0D52F}"/>
              </a:ext>
            </a:extLst>
          </p:cNvPr>
          <p:cNvSpPr txBox="1"/>
          <p:nvPr/>
        </p:nvSpPr>
        <p:spPr>
          <a:xfrm>
            <a:off x="638654" y="4556334"/>
            <a:ext cx="2775812" cy="369332"/>
          </a:xfrm>
          <a:prstGeom prst="rect">
            <a:avLst/>
          </a:prstGeom>
          <a:noFill/>
        </p:spPr>
        <p:txBody>
          <a:bodyPr wrap="square" rtlCol="0">
            <a:spAutoFit/>
          </a:bodyPr>
          <a:lstStyle/>
          <a:p>
            <a:r>
              <a:rPr lang="en-AU" sz="900">
                <a:hlinkClick r:id="rId3" tooltip="https://www.aliem.com/2011/04/article-review-reframing-research-on/facdev/"/>
              </a:rPr>
              <a:t>This Photo</a:t>
            </a:r>
            <a:r>
              <a:rPr lang="en-AU" sz="900"/>
              <a:t> by Unknown Author is licensed under </a:t>
            </a:r>
            <a:r>
              <a:rPr lang="en-AU" sz="900">
                <a:hlinkClick r:id="rId4" tooltip="https://creativecommons.org/licenses/by-nc-nd/3.0/"/>
              </a:rPr>
              <a:t>CC BY-NC-ND</a:t>
            </a:r>
            <a:endParaRPr lang="en-AU" sz="900"/>
          </a:p>
        </p:txBody>
      </p:sp>
    </p:spTree>
    <p:extLst>
      <p:ext uri="{BB962C8B-B14F-4D97-AF65-F5344CB8AC3E}">
        <p14:creationId xmlns:p14="http://schemas.microsoft.com/office/powerpoint/2010/main" val="511491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title"/>
          </p:nvPr>
        </p:nvSpPr>
        <p:spPr>
          <a:xfrm>
            <a:off x="899592" y="476672"/>
            <a:ext cx="7648121" cy="675456"/>
          </a:xfrm>
        </p:spPr>
        <p:txBody>
          <a:bodyPr>
            <a:normAutofit/>
          </a:bodyPr>
          <a:lstStyle/>
          <a:p>
            <a:r>
              <a:rPr lang="en-US" dirty="0">
                <a:latin typeface="Arial" panose="020B0604020202020204" pitchFamily="34" charset="0"/>
                <a:cs typeface="Arial" panose="020B0604020202020204" pitchFamily="34" charset="0"/>
              </a:rPr>
              <a:t>How does the media impact Health?</a:t>
            </a:r>
            <a:endParaRPr lang="en-AU" dirty="0">
              <a:latin typeface="Arial" panose="020B0604020202020204" pitchFamily="34" charset="0"/>
              <a:cs typeface="Arial" panose="020B0604020202020204" pitchFamily="34" charset="0"/>
            </a:endParaRPr>
          </a:p>
        </p:txBody>
      </p:sp>
      <p:sp>
        <p:nvSpPr>
          <p:cNvPr id="30" name="Isosceles Triangle 29">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9F03761E-4BD9-4C2A-AE4E-D2FF77C1D1EE}"/>
              </a:ext>
            </a:extLst>
          </p:cNvPr>
          <p:cNvSpPr>
            <a:spLocks noGrp="1"/>
          </p:cNvSpPr>
          <p:nvPr>
            <p:ph idx="1"/>
          </p:nvPr>
        </p:nvSpPr>
        <p:spPr>
          <a:xfrm>
            <a:off x="683568" y="1484784"/>
            <a:ext cx="7929752" cy="4896544"/>
          </a:xfrm>
        </p:spPr>
        <p:txBody>
          <a:bodyPr>
            <a:normAutofit/>
          </a:bodyPr>
          <a:lstStyle/>
          <a:p>
            <a:pPr>
              <a:lnSpc>
                <a:spcPct val="90000"/>
              </a:lnSpc>
            </a:pPr>
            <a:r>
              <a:rPr lang="en-US" dirty="0"/>
              <a:t>The media works to create opportunities, incentives or reduce barriers which influences one’s ability to partake in healthy behaviours. </a:t>
            </a:r>
          </a:p>
          <a:p>
            <a:pPr>
              <a:lnSpc>
                <a:spcPct val="90000"/>
              </a:lnSpc>
            </a:pPr>
            <a:endParaRPr lang="en-US" dirty="0"/>
          </a:p>
          <a:p>
            <a:pPr marL="0" indent="0">
              <a:lnSpc>
                <a:spcPct val="90000"/>
              </a:lnSpc>
              <a:buNone/>
            </a:pPr>
            <a:r>
              <a:rPr lang="en-US" b="1" u="sng" dirty="0"/>
              <a:t>Opportunity</a:t>
            </a:r>
          </a:p>
          <a:p>
            <a:pPr marL="0" indent="0">
              <a:lnSpc>
                <a:spcPct val="90000"/>
              </a:lnSpc>
              <a:buNone/>
            </a:pPr>
            <a:r>
              <a:rPr lang="en-US" dirty="0"/>
              <a:t>Media will use “limited opportunity” to create fast action (FOMO) </a:t>
            </a:r>
            <a:endParaRPr lang="en-US" b="1" u="sng" dirty="0"/>
          </a:p>
          <a:p>
            <a:pPr marL="0" indent="0">
              <a:lnSpc>
                <a:spcPct val="90000"/>
              </a:lnSpc>
              <a:buNone/>
            </a:pPr>
            <a:endParaRPr lang="en-US" b="1" u="sng" dirty="0"/>
          </a:p>
          <a:p>
            <a:pPr marL="0" indent="0">
              <a:lnSpc>
                <a:spcPct val="90000"/>
              </a:lnSpc>
              <a:buNone/>
            </a:pPr>
            <a:r>
              <a:rPr lang="en-US" b="1" u="sng" dirty="0"/>
              <a:t>Incentives-</a:t>
            </a:r>
          </a:p>
          <a:p>
            <a:pPr marL="0" indent="0">
              <a:lnSpc>
                <a:spcPct val="90000"/>
              </a:lnSpc>
              <a:buNone/>
            </a:pPr>
            <a:r>
              <a:rPr lang="en-US" dirty="0"/>
              <a:t>The media will advertise products by creating an expectation of certain outcomes. (even if they are unrealistic)</a:t>
            </a:r>
          </a:p>
          <a:p>
            <a:pPr marL="0" indent="0">
              <a:lnSpc>
                <a:spcPct val="90000"/>
              </a:lnSpc>
              <a:buNone/>
            </a:pPr>
            <a:endParaRPr lang="en-US" b="1" u="sng" dirty="0"/>
          </a:p>
          <a:p>
            <a:pPr marL="0" indent="0">
              <a:lnSpc>
                <a:spcPct val="90000"/>
              </a:lnSpc>
              <a:buNone/>
            </a:pPr>
            <a:r>
              <a:rPr lang="en-US" b="1" u="sng" dirty="0"/>
              <a:t>Barriers-</a:t>
            </a:r>
          </a:p>
          <a:p>
            <a:pPr marL="0" indent="0">
              <a:lnSpc>
                <a:spcPct val="90000"/>
              </a:lnSpc>
              <a:buNone/>
            </a:pPr>
            <a:r>
              <a:rPr lang="en-US" dirty="0"/>
              <a:t>The media will also sell solutions to perceived barriers. These can be both positive or negative. </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58725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title"/>
          </p:nvPr>
        </p:nvSpPr>
        <p:spPr>
          <a:xfrm>
            <a:off x="899592" y="476672"/>
            <a:ext cx="7648121" cy="675456"/>
          </a:xfrm>
        </p:spPr>
        <p:txBody>
          <a:bodyPr>
            <a:normAutofit/>
          </a:bodyPr>
          <a:lstStyle/>
          <a:p>
            <a:r>
              <a:rPr lang="en-US" dirty="0">
                <a:latin typeface="Arial" panose="020B0604020202020204" pitchFamily="34" charset="0"/>
                <a:cs typeface="Arial" panose="020B0604020202020204" pitchFamily="34" charset="0"/>
              </a:rPr>
              <a:t>Positive media influences:</a:t>
            </a:r>
            <a:endParaRPr lang="en-AU" dirty="0">
              <a:latin typeface="Arial" panose="020B0604020202020204" pitchFamily="34" charset="0"/>
              <a:cs typeface="Arial" panose="020B0604020202020204" pitchFamily="34" charset="0"/>
            </a:endParaRPr>
          </a:p>
        </p:txBody>
      </p:sp>
      <p:sp>
        <p:nvSpPr>
          <p:cNvPr id="30" name="Isosceles Triangle 29">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9F03761E-4BD9-4C2A-AE4E-D2FF77C1D1EE}"/>
              </a:ext>
            </a:extLst>
          </p:cNvPr>
          <p:cNvSpPr>
            <a:spLocks noGrp="1"/>
          </p:cNvSpPr>
          <p:nvPr>
            <p:ph idx="1"/>
          </p:nvPr>
        </p:nvSpPr>
        <p:spPr>
          <a:xfrm>
            <a:off x="683568" y="1484784"/>
            <a:ext cx="7929752" cy="4896544"/>
          </a:xfrm>
        </p:spPr>
        <p:txBody>
          <a:bodyPr>
            <a:normAutofit fontScale="92500" lnSpcReduction="10000"/>
          </a:bodyPr>
          <a:lstStyle/>
          <a:p>
            <a:pPr>
              <a:lnSpc>
                <a:spcPct val="90000"/>
              </a:lnSpc>
            </a:pPr>
            <a:r>
              <a:rPr lang="en-US" dirty="0">
                <a:solidFill>
                  <a:schemeClr val="tx1"/>
                </a:solidFill>
              </a:rPr>
              <a:t>The media will aim to change beliefs by presenting new information, using values to their advantage and convincing the consumer that they need the product.</a:t>
            </a:r>
          </a:p>
          <a:p>
            <a:pPr marL="0" indent="0">
              <a:lnSpc>
                <a:spcPct val="90000"/>
              </a:lnSpc>
              <a:buNone/>
            </a:pPr>
            <a:r>
              <a:rPr lang="en-AU" dirty="0"/>
              <a:t>“Always </a:t>
            </a:r>
            <a:r>
              <a:rPr lang="en-AU" dirty="0">
                <a:hlinkClick r:id="rId2"/>
              </a:rPr>
              <a:t>#</a:t>
            </a:r>
            <a:r>
              <a:rPr lang="en-AU" dirty="0" err="1">
                <a:hlinkClick r:id="rId2"/>
              </a:rPr>
              <a:t>LikeAGirl</a:t>
            </a:r>
            <a:r>
              <a:rPr lang="en-AU" dirty="0"/>
              <a:t>” 3min video</a:t>
            </a:r>
            <a:endParaRPr lang="en-US" dirty="0">
              <a:solidFill>
                <a:schemeClr val="tx1"/>
              </a:solidFill>
            </a:endParaRPr>
          </a:p>
          <a:p>
            <a:pPr marL="0" indent="0">
              <a:lnSpc>
                <a:spcPct val="90000"/>
              </a:lnSpc>
              <a:buNone/>
            </a:pPr>
            <a:r>
              <a:rPr lang="en-AU" dirty="0">
                <a:solidFill>
                  <a:schemeClr val="tx1"/>
                </a:solidFill>
                <a:hlinkClick r:id="rId3">
                  <a:extLst>
                    <a:ext uri="{A12FA001-AC4F-418D-AE19-62706E023703}">
                      <ahyp:hlinkClr xmlns:ahyp="http://schemas.microsoft.com/office/drawing/2018/hyperlinkcolor" val="tx"/>
                    </a:ext>
                  </a:extLst>
                </a:hlinkClick>
              </a:rPr>
              <a:t>https://www.youtube.com/watch?v=XjJQBjWYDTs&amp;t=133s</a:t>
            </a:r>
            <a:endParaRPr lang="en-AU" dirty="0">
              <a:solidFill>
                <a:schemeClr val="tx1"/>
              </a:solidFill>
            </a:endParaRPr>
          </a:p>
          <a:p>
            <a:pPr>
              <a:lnSpc>
                <a:spcPct val="90000"/>
              </a:lnSpc>
            </a:pPr>
            <a:endParaRPr lang="en-US" dirty="0">
              <a:solidFill>
                <a:schemeClr val="tx1"/>
              </a:solidFill>
            </a:endParaRPr>
          </a:p>
          <a:p>
            <a:pPr marL="0" indent="0">
              <a:lnSpc>
                <a:spcPct val="90000"/>
              </a:lnSpc>
              <a:buNone/>
            </a:pPr>
            <a:r>
              <a:rPr lang="en-US" dirty="0">
                <a:solidFill>
                  <a:schemeClr val="tx1"/>
                </a:solidFill>
              </a:rPr>
              <a:t>What beliefs are being targeted in this advert?</a:t>
            </a:r>
          </a:p>
          <a:p>
            <a:pPr marL="0" indent="0">
              <a:lnSpc>
                <a:spcPct val="90000"/>
              </a:lnSpc>
              <a:buNone/>
            </a:pPr>
            <a:r>
              <a:rPr lang="en-US" dirty="0">
                <a:solidFill>
                  <a:schemeClr val="tx1"/>
                </a:solidFill>
              </a:rPr>
              <a:t>What behavior does the producer of this advert want to adopt?</a:t>
            </a:r>
          </a:p>
          <a:p>
            <a:pPr marL="0" indent="0">
              <a:lnSpc>
                <a:spcPct val="90000"/>
              </a:lnSpc>
              <a:buNone/>
            </a:pPr>
            <a:r>
              <a:rPr lang="en-US" dirty="0">
                <a:solidFill>
                  <a:schemeClr val="tx1"/>
                </a:solidFill>
              </a:rPr>
              <a:t>How have they targeted the beliefs of the target audience?</a:t>
            </a:r>
          </a:p>
          <a:p>
            <a:pPr marL="0" indent="0">
              <a:lnSpc>
                <a:spcPct val="90000"/>
              </a:lnSpc>
              <a:buNone/>
            </a:pPr>
            <a:endParaRPr lang="en-AU" dirty="0">
              <a:solidFill>
                <a:schemeClr val="tx1"/>
              </a:solidFill>
            </a:endParaRPr>
          </a:p>
          <a:p>
            <a:pPr>
              <a:lnSpc>
                <a:spcPct val="90000"/>
              </a:lnSpc>
            </a:pPr>
            <a:r>
              <a:rPr lang="en-US" dirty="0">
                <a:solidFill>
                  <a:schemeClr val="tx1"/>
                </a:solidFill>
              </a:rPr>
              <a:t>The media will try to change beliefs in order to influence peoples attitudes towards their product.</a:t>
            </a:r>
          </a:p>
          <a:p>
            <a:pPr>
              <a:lnSpc>
                <a:spcPct val="90000"/>
              </a:lnSpc>
            </a:pPr>
            <a:r>
              <a:rPr lang="en-US" dirty="0">
                <a:solidFill>
                  <a:schemeClr val="tx1"/>
                </a:solidFill>
              </a:rPr>
              <a:t>Messages delivered by the media imply that they represent societies values. Individuals will choose to, consciously or not, take on these values.</a:t>
            </a:r>
          </a:p>
          <a:p>
            <a:pPr marL="0" indent="0">
              <a:lnSpc>
                <a:spcPct val="90000"/>
              </a:lnSpc>
              <a:buNone/>
            </a:pPr>
            <a:r>
              <a:rPr lang="en-US" u="sng" dirty="0">
                <a:solidFill>
                  <a:schemeClr val="tx1"/>
                </a:solidFill>
              </a:rPr>
              <a:t>Reading</a:t>
            </a:r>
          </a:p>
          <a:p>
            <a:pPr marL="0" indent="0">
              <a:lnSpc>
                <a:spcPct val="90000"/>
              </a:lnSpc>
              <a:buNone/>
            </a:pPr>
            <a:r>
              <a:rPr lang="en-US" dirty="0">
                <a:solidFill>
                  <a:schemeClr val="tx1"/>
                </a:solidFill>
              </a:rPr>
              <a:t>Text: Pages 68-71</a:t>
            </a:r>
            <a:endParaRPr lang="en-AU" dirty="0">
              <a:solidFill>
                <a:schemeClr val="tx1"/>
              </a:solidFill>
            </a:endParaRPr>
          </a:p>
          <a:p>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13351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141539" y="536833"/>
            <a:ext cx="3769644" cy="869249"/>
          </a:xfrm>
        </p:spPr>
        <p:txBody>
          <a:bodyPr anchor="ctr">
            <a:normAutofit/>
          </a:bodyPr>
          <a:lstStyle/>
          <a:p>
            <a:r>
              <a:rPr lang="en-US" dirty="0">
                <a:solidFill>
                  <a:srgbClr val="FFFFFF"/>
                </a:solidFill>
                <a:latin typeface="Arial" panose="020B0604020202020204" pitchFamily="34" charset="0"/>
                <a:cs typeface="Arial" panose="020B0604020202020204" pitchFamily="34" charset="0"/>
              </a:rPr>
              <a:t>Class discussion</a:t>
            </a:r>
            <a:endParaRPr lang="en-AU" dirty="0">
              <a:solidFill>
                <a:srgbClr val="FFFFFF"/>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5657774" y="2036704"/>
            <a:ext cx="3136483" cy="3518355"/>
          </a:xfrm>
        </p:spPr>
        <p:txBody>
          <a:bodyPr anchor="t">
            <a:normAutofit/>
          </a:bodyPr>
          <a:lstStyle/>
          <a:p>
            <a:pPr marL="0" indent="0">
              <a:buNone/>
            </a:pPr>
            <a:r>
              <a:rPr lang="en-US" dirty="0">
                <a:solidFill>
                  <a:srgbClr val="FFFFFF"/>
                </a:solidFill>
                <a:latin typeface="Arial" panose="020B0604020202020204" pitchFamily="34" charset="0"/>
                <a:cs typeface="Arial" panose="020B0604020202020204" pitchFamily="34" charset="0"/>
              </a:rPr>
              <a:t>Tell the person opposite you what you think these terms mean:</a:t>
            </a:r>
          </a:p>
          <a:p>
            <a:endParaRPr lang="en-US" dirty="0">
              <a:solidFill>
                <a:srgbClr val="FFFFFF"/>
              </a:solidFill>
              <a:latin typeface="Arial" panose="020B0604020202020204" pitchFamily="34" charset="0"/>
              <a:cs typeface="Arial" panose="020B0604020202020204" pitchFamily="34" charset="0"/>
            </a:endParaRPr>
          </a:p>
          <a:p>
            <a:pPr marL="0" indent="0" algn="ctr">
              <a:buNone/>
            </a:pPr>
            <a:r>
              <a:rPr lang="en-US" b="1" u="sng" dirty="0">
                <a:solidFill>
                  <a:srgbClr val="FFFFFF"/>
                </a:solidFill>
                <a:latin typeface="Arial" panose="020B0604020202020204" pitchFamily="34" charset="0"/>
                <a:cs typeface="Arial" panose="020B0604020202020204" pitchFamily="34" charset="0"/>
              </a:rPr>
              <a:t>Belief</a:t>
            </a:r>
            <a:r>
              <a:rPr lang="en-US" dirty="0">
                <a:solidFill>
                  <a:srgbClr val="FFFFFF"/>
                </a:solidFill>
                <a:latin typeface="Arial" panose="020B0604020202020204" pitchFamily="34" charset="0"/>
                <a:cs typeface="Arial" panose="020B0604020202020204" pitchFamily="34" charset="0"/>
              </a:rPr>
              <a:t> </a:t>
            </a:r>
          </a:p>
          <a:p>
            <a:pPr algn="ctr"/>
            <a:endParaRPr lang="en-US" dirty="0">
              <a:solidFill>
                <a:srgbClr val="FFFFFF"/>
              </a:solidFill>
              <a:latin typeface="Arial" panose="020B0604020202020204" pitchFamily="34" charset="0"/>
              <a:cs typeface="Arial" panose="020B0604020202020204" pitchFamily="34" charset="0"/>
            </a:endParaRPr>
          </a:p>
          <a:p>
            <a:pPr marL="0" indent="0" algn="ctr">
              <a:buNone/>
            </a:pPr>
            <a:r>
              <a:rPr lang="en-US" b="1" u="sng" dirty="0">
                <a:solidFill>
                  <a:srgbClr val="FFFFFF"/>
                </a:solidFill>
                <a:latin typeface="Arial" panose="020B0604020202020204" pitchFamily="34" charset="0"/>
                <a:cs typeface="Arial" panose="020B0604020202020204" pitchFamily="34" charset="0"/>
              </a:rPr>
              <a:t>Value</a:t>
            </a:r>
            <a:r>
              <a:rPr lang="en-US" dirty="0">
                <a:solidFill>
                  <a:srgbClr val="FFFFFF"/>
                </a:solidFill>
                <a:latin typeface="Arial" panose="020B0604020202020204" pitchFamily="34" charset="0"/>
                <a:cs typeface="Arial" panose="020B0604020202020204" pitchFamily="34" charset="0"/>
              </a:rPr>
              <a:t> </a:t>
            </a:r>
          </a:p>
          <a:p>
            <a:pPr algn="ctr"/>
            <a:endParaRPr lang="en-US" dirty="0">
              <a:solidFill>
                <a:srgbClr val="FFFFFF"/>
              </a:solidFill>
              <a:latin typeface="Arial" panose="020B0604020202020204" pitchFamily="34" charset="0"/>
              <a:cs typeface="Arial" panose="020B0604020202020204" pitchFamily="34" charset="0"/>
            </a:endParaRPr>
          </a:p>
          <a:p>
            <a:pPr marL="0" indent="0" algn="ctr">
              <a:buNone/>
            </a:pPr>
            <a:r>
              <a:rPr lang="en-US" b="1" u="sng" dirty="0">
                <a:solidFill>
                  <a:srgbClr val="FFFFFF"/>
                </a:solidFill>
                <a:latin typeface="Arial" panose="020B0604020202020204" pitchFamily="34" charset="0"/>
                <a:cs typeface="Arial" panose="020B0604020202020204" pitchFamily="34" charset="0"/>
              </a:rPr>
              <a:t>Attitude</a:t>
            </a:r>
            <a:endParaRPr lang="en-AU" dirty="0">
              <a:solidFill>
                <a:srgbClr val="FFFFFF"/>
              </a:solidFill>
              <a:latin typeface="Arial" panose="020B0604020202020204" pitchFamily="34" charset="0"/>
              <a:cs typeface="Arial" panose="020B0604020202020204" pitchFamily="34" charset="0"/>
            </a:endParaRPr>
          </a:p>
        </p:txBody>
      </p:sp>
      <p:pic>
        <p:nvPicPr>
          <p:cNvPr id="15" name="Picture 14" descr="A close up of a toy&#10;&#10;Description automatically generated">
            <a:extLst>
              <a:ext uri="{FF2B5EF4-FFF2-40B4-BE49-F238E27FC236}">
                <a16:creationId xmlns:a16="http://schemas.microsoft.com/office/drawing/2014/main" id="{5292F581-2434-46F0-9B1F-C7E6511ADF3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71526" y="2036704"/>
            <a:ext cx="2949173" cy="2467475"/>
          </a:xfrm>
          <a:prstGeom prst="rect">
            <a:avLst/>
          </a:prstGeom>
        </p:spPr>
      </p:pic>
      <p:sp>
        <p:nvSpPr>
          <p:cNvPr id="17" name="TextBox 16">
            <a:extLst>
              <a:ext uri="{FF2B5EF4-FFF2-40B4-BE49-F238E27FC236}">
                <a16:creationId xmlns:a16="http://schemas.microsoft.com/office/drawing/2014/main" id="{3E164EB0-5F23-42AA-8568-4D5F0E1A90FE}"/>
              </a:ext>
            </a:extLst>
          </p:cNvPr>
          <p:cNvSpPr txBox="1"/>
          <p:nvPr/>
        </p:nvSpPr>
        <p:spPr>
          <a:xfrm>
            <a:off x="571526" y="4556334"/>
            <a:ext cx="2775812" cy="369332"/>
          </a:xfrm>
          <a:prstGeom prst="rect">
            <a:avLst/>
          </a:prstGeom>
          <a:noFill/>
        </p:spPr>
        <p:txBody>
          <a:bodyPr wrap="square" rtlCol="0">
            <a:spAutoFit/>
          </a:bodyPr>
          <a:lstStyle/>
          <a:p>
            <a:r>
              <a:rPr lang="en-AU" sz="900">
                <a:hlinkClick r:id="rId3" tooltip="https://www.aliem.com/2011/04/article-review-reframing-research-on/facdev/"/>
              </a:rPr>
              <a:t>This Photo</a:t>
            </a:r>
            <a:r>
              <a:rPr lang="en-AU" sz="900"/>
              <a:t> by Unknown Author is licensed under </a:t>
            </a:r>
            <a:r>
              <a:rPr lang="en-AU" sz="900">
                <a:hlinkClick r:id="rId4" tooltip="https://creativecommons.org/licenses/by-nc-nd/3.0/"/>
              </a:rPr>
              <a:t>CC BY-NC-ND</a:t>
            </a:r>
            <a:endParaRPr lang="en-AU" sz="900"/>
          </a:p>
        </p:txBody>
      </p:sp>
    </p:spTree>
    <p:extLst>
      <p:ext uri="{BB962C8B-B14F-4D97-AF65-F5344CB8AC3E}">
        <p14:creationId xmlns:p14="http://schemas.microsoft.com/office/powerpoint/2010/main" val="897624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title"/>
          </p:nvPr>
        </p:nvSpPr>
        <p:spPr>
          <a:xfrm>
            <a:off x="899592" y="476672"/>
            <a:ext cx="7648121" cy="675456"/>
          </a:xfrm>
        </p:spPr>
        <p:txBody>
          <a:bodyPr>
            <a:normAutofit/>
          </a:bodyPr>
          <a:lstStyle/>
          <a:p>
            <a:r>
              <a:rPr lang="en-US" dirty="0">
                <a:latin typeface="Arial" panose="020B0604020202020204" pitchFamily="34" charset="0"/>
                <a:cs typeface="Arial" panose="020B0604020202020204" pitchFamily="34" charset="0"/>
              </a:rPr>
              <a:t>Negative media influences:</a:t>
            </a:r>
            <a:endParaRPr lang="en-AU" dirty="0">
              <a:latin typeface="Arial" panose="020B0604020202020204" pitchFamily="34" charset="0"/>
              <a:cs typeface="Arial" panose="020B0604020202020204" pitchFamily="34" charset="0"/>
            </a:endParaRPr>
          </a:p>
        </p:txBody>
      </p:sp>
      <p:sp>
        <p:nvSpPr>
          <p:cNvPr id="30" name="Isosceles Triangle 29">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9F03761E-4BD9-4C2A-AE4E-D2FF77C1D1EE}"/>
              </a:ext>
            </a:extLst>
          </p:cNvPr>
          <p:cNvSpPr>
            <a:spLocks noGrp="1"/>
          </p:cNvSpPr>
          <p:nvPr>
            <p:ph idx="1"/>
          </p:nvPr>
        </p:nvSpPr>
        <p:spPr>
          <a:xfrm>
            <a:off x="683568" y="1484784"/>
            <a:ext cx="7929752" cy="2160240"/>
          </a:xfrm>
        </p:spPr>
        <p:txBody>
          <a:bodyPr>
            <a:normAutofit/>
          </a:bodyPr>
          <a:lstStyle/>
          <a:p>
            <a:pPr>
              <a:lnSpc>
                <a:spcPct val="90000"/>
              </a:lnSpc>
            </a:pPr>
            <a:r>
              <a:rPr lang="en-US" dirty="0">
                <a:solidFill>
                  <a:schemeClr val="tx1"/>
                </a:solidFill>
              </a:rPr>
              <a:t>How can media negatively influence our beliefs?</a:t>
            </a:r>
          </a:p>
          <a:p>
            <a:pPr marL="0" indent="0">
              <a:lnSpc>
                <a:spcPct val="90000"/>
              </a:lnSpc>
              <a:buNone/>
            </a:pPr>
            <a:r>
              <a:rPr lang="en-US" dirty="0">
                <a:solidFill>
                  <a:schemeClr val="tx1"/>
                </a:solidFill>
              </a:rPr>
              <a:t>If the media portrays negative behaviours as “normal” and “expected” this can create unhealthy social norms. </a:t>
            </a:r>
          </a:p>
          <a:p>
            <a:pPr marL="0" indent="0">
              <a:lnSpc>
                <a:spcPct val="90000"/>
              </a:lnSpc>
              <a:buNone/>
            </a:pPr>
            <a:endParaRPr lang="en-US" dirty="0">
              <a:solidFill>
                <a:srgbClr val="FF0000"/>
              </a:solidFill>
            </a:endParaRPr>
          </a:p>
          <a:p>
            <a:pPr marL="0" indent="0">
              <a:buNone/>
            </a:pPr>
            <a:endParaRPr lang="en-AU" dirty="0">
              <a:latin typeface="Arial" panose="020B0604020202020204" pitchFamily="34" charset="0"/>
              <a:cs typeface="Arial" panose="020B0604020202020204" pitchFamily="34" charset="0"/>
            </a:endParaRPr>
          </a:p>
          <a:p>
            <a:endParaRPr lang="en-AU" dirty="0">
              <a:latin typeface="Arial" panose="020B0604020202020204" pitchFamily="34" charset="0"/>
              <a:cs typeface="Arial" panose="020B0604020202020204" pitchFamily="34" charset="0"/>
            </a:endParaRPr>
          </a:p>
        </p:txBody>
      </p:sp>
      <p:pic>
        <p:nvPicPr>
          <p:cNvPr id="1028" name="Picture 4" descr="Image result for gossip girl">
            <a:extLst>
              <a:ext uri="{FF2B5EF4-FFF2-40B4-BE49-F238E27FC236}">
                <a16:creationId xmlns:a16="http://schemas.microsoft.com/office/drawing/2014/main" id="{B866F6EC-A7D6-4DF3-9E7E-ABDB23D7B58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4856" y="2510517"/>
            <a:ext cx="3912435" cy="293432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victoria secret model">
            <a:extLst>
              <a:ext uri="{FF2B5EF4-FFF2-40B4-BE49-F238E27FC236}">
                <a16:creationId xmlns:a16="http://schemas.microsoft.com/office/drawing/2014/main" id="{A74F573A-E4F3-470E-B26B-4FDD9BDC7D5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50116" y="2501274"/>
            <a:ext cx="4098380" cy="2934326"/>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3">
            <a:extLst>
              <a:ext uri="{FF2B5EF4-FFF2-40B4-BE49-F238E27FC236}">
                <a16:creationId xmlns:a16="http://schemas.microsoft.com/office/drawing/2014/main" id="{2D1958A1-F494-4FB5-AA44-3CF26C009D6C}"/>
              </a:ext>
            </a:extLst>
          </p:cNvPr>
          <p:cNvSpPr txBox="1">
            <a:spLocks/>
          </p:cNvSpPr>
          <p:nvPr/>
        </p:nvSpPr>
        <p:spPr>
          <a:xfrm>
            <a:off x="486223" y="5666154"/>
            <a:ext cx="7929752" cy="931198"/>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nSpc>
                <a:spcPct val="90000"/>
              </a:lnSpc>
              <a:buFont typeface="Wingdings 3" charset="2"/>
              <a:buNone/>
            </a:pPr>
            <a:r>
              <a:rPr lang="en-US" sz="1100" dirty="0">
                <a:solidFill>
                  <a:schemeClr val="tx1"/>
                </a:solidFill>
              </a:rPr>
              <a:t>Television show “Gossip Girl” portrays a range of negative behaviours including backstabbing, illegal drug use, unhealthy relationships, manipulation, gambling and eating disorders all associated with wealth and high social status. </a:t>
            </a:r>
          </a:p>
          <a:p>
            <a:pPr marL="0" indent="0">
              <a:lnSpc>
                <a:spcPct val="90000"/>
              </a:lnSpc>
              <a:buFont typeface="Wingdings 3" charset="2"/>
              <a:buNone/>
            </a:pPr>
            <a:r>
              <a:rPr lang="en-US" sz="1100" dirty="0">
                <a:solidFill>
                  <a:schemeClr val="tx1"/>
                </a:solidFill>
              </a:rPr>
              <a:t>The Victoria Secret model image have morphed over the years into an unattainable and unhealthy body type. These models are plastered over billboards and screens all over the world, to the point where this body shape is considered “normal”</a:t>
            </a:r>
          </a:p>
          <a:p>
            <a:pPr marL="0" indent="0">
              <a:buFont typeface="Wingdings 3" charset="2"/>
              <a:buNone/>
            </a:pPr>
            <a:endParaRPr lang="en-AU" dirty="0">
              <a:latin typeface="Arial" panose="020B0604020202020204" pitchFamily="34" charset="0"/>
              <a:cs typeface="Arial" panose="020B0604020202020204" pitchFamily="34" charset="0"/>
            </a:endParaRPr>
          </a:p>
          <a:p>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89656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title"/>
          </p:nvPr>
        </p:nvSpPr>
        <p:spPr>
          <a:xfrm>
            <a:off x="899592" y="476672"/>
            <a:ext cx="7648121" cy="675456"/>
          </a:xfrm>
        </p:spPr>
        <p:txBody>
          <a:bodyPr>
            <a:normAutofit/>
          </a:bodyPr>
          <a:lstStyle/>
          <a:p>
            <a:r>
              <a:rPr lang="en-US" dirty="0">
                <a:latin typeface="Arial" panose="020B0604020202020204" pitchFamily="34" charset="0"/>
                <a:cs typeface="Arial" panose="020B0604020202020204" pitchFamily="34" charset="0"/>
              </a:rPr>
              <a:t>Social Networks</a:t>
            </a:r>
            <a:endParaRPr lang="en-AU" dirty="0">
              <a:latin typeface="Arial" panose="020B0604020202020204" pitchFamily="34" charset="0"/>
              <a:cs typeface="Arial" panose="020B0604020202020204" pitchFamily="34" charset="0"/>
            </a:endParaRPr>
          </a:p>
        </p:txBody>
      </p:sp>
      <p:sp>
        <p:nvSpPr>
          <p:cNvPr id="30" name="Isosceles Triangle 29">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9F03761E-4BD9-4C2A-AE4E-D2FF77C1D1EE}"/>
              </a:ext>
            </a:extLst>
          </p:cNvPr>
          <p:cNvSpPr>
            <a:spLocks noGrp="1"/>
          </p:cNvSpPr>
          <p:nvPr>
            <p:ph idx="1"/>
          </p:nvPr>
        </p:nvSpPr>
        <p:spPr>
          <a:xfrm>
            <a:off x="683568" y="1484784"/>
            <a:ext cx="7920880" cy="5040560"/>
          </a:xfrm>
        </p:spPr>
        <p:txBody>
          <a:bodyPr>
            <a:normAutofit/>
          </a:bodyPr>
          <a:lstStyle/>
          <a:p>
            <a:pPr>
              <a:lnSpc>
                <a:spcPct val="90000"/>
              </a:lnSpc>
            </a:pPr>
            <a:r>
              <a:rPr lang="en-US" sz="1500" dirty="0"/>
              <a:t>We all exist in social networks.</a:t>
            </a:r>
          </a:p>
          <a:p>
            <a:pPr>
              <a:lnSpc>
                <a:spcPct val="90000"/>
              </a:lnSpc>
            </a:pPr>
            <a:r>
              <a:rPr lang="en-US" sz="1500" dirty="0"/>
              <a:t>Our ties to the other people in our networks are either one-way or two-way ties. </a:t>
            </a:r>
          </a:p>
          <a:p>
            <a:pPr>
              <a:lnSpc>
                <a:spcPct val="90000"/>
              </a:lnSpc>
            </a:pPr>
            <a:endParaRPr lang="en-US" sz="1500" dirty="0"/>
          </a:p>
          <a:p>
            <a:pPr lvl="1">
              <a:lnSpc>
                <a:spcPct val="90000"/>
              </a:lnSpc>
            </a:pPr>
            <a:r>
              <a:rPr lang="en-US" sz="1500" dirty="0"/>
              <a:t>One-way: information flows from one person to another</a:t>
            </a:r>
          </a:p>
          <a:p>
            <a:pPr lvl="1">
              <a:lnSpc>
                <a:spcPct val="90000"/>
              </a:lnSpc>
            </a:pPr>
            <a:r>
              <a:rPr lang="en-US" sz="1500" dirty="0"/>
              <a:t>Two-way: information flows back and forth between two people</a:t>
            </a:r>
          </a:p>
          <a:p>
            <a:pPr marL="0" indent="0">
              <a:lnSpc>
                <a:spcPct val="90000"/>
              </a:lnSpc>
              <a:buNone/>
            </a:pPr>
            <a:endParaRPr lang="en-US" sz="1500" dirty="0"/>
          </a:p>
          <a:p>
            <a:pPr>
              <a:lnSpc>
                <a:spcPct val="90000"/>
              </a:lnSpc>
            </a:pPr>
            <a:r>
              <a:rPr lang="en-US" sz="1500" dirty="0"/>
              <a:t>When at how our social networks impact our beliefs, attitudes and values we need to examine:</a:t>
            </a:r>
          </a:p>
          <a:p>
            <a:pPr lvl="1">
              <a:lnSpc>
                <a:spcPct val="90000"/>
              </a:lnSpc>
            </a:pPr>
            <a:r>
              <a:rPr lang="en-US" sz="1300" dirty="0"/>
              <a:t>Who we interact with</a:t>
            </a:r>
          </a:p>
          <a:p>
            <a:pPr lvl="1">
              <a:lnSpc>
                <a:spcPct val="90000"/>
              </a:lnSpc>
            </a:pPr>
            <a:r>
              <a:rPr lang="en-US" sz="1300" dirty="0"/>
              <a:t>Who they interact with</a:t>
            </a:r>
          </a:p>
          <a:p>
            <a:pPr>
              <a:lnSpc>
                <a:spcPct val="90000"/>
              </a:lnSpc>
            </a:pPr>
            <a:endParaRPr lang="en-US" sz="1500" dirty="0"/>
          </a:p>
          <a:p>
            <a:pPr marL="0" indent="0">
              <a:lnSpc>
                <a:spcPct val="90000"/>
              </a:lnSpc>
              <a:buNone/>
            </a:pPr>
            <a:r>
              <a:rPr lang="en-US" sz="1500" dirty="0"/>
              <a:t>THEREFORE A person's beliefs, attitudes and values may be influenced by someone they do not directly interact with.</a:t>
            </a:r>
          </a:p>
          <a:p>
            <a:pPr>
              <a:lnSpc>
                <a:spcPct val="90000"/>
              </a:lnSpc>
            </a:pPr>
            <a:endParaRPr lang="en-US" sz="1500" dirty="0"/>
          </a:p>
          <a:p>
            <a:pPr marL="0" indent="0">
              <a:lnSpc>
                <a:spcPct val="90000"/>
              </a:lnSpc>
              <a:buNone/>
            </a:pPr>
            <a:r>
              <a:rPr lang="en-US" sz="1500" u="sng" dirty="0"/>
              <a:t>Reading</a:t>
            </a:r>
          </a:p>
          <a:p>
            <a:pPr marL="0" indent="0">
              <a:lnSpc>
                <a:spcPct val="90000"/>
              </a:lnSpc>
              <a:buNone/>
            </a:pPr>
            <a:r>
              <a:rPr lang="en-US" sz="1500" dirty="0"/>
              <a:t>Textbook page 72</a:t>
            </a:r>
          </a:p>
          <a:p>
            <a:pPr marL="0" indent="0">
              <a:lnSpc>
                <a:spcPct val="90000"/>
              </a:lnSpc>
              <a:buNone/>
            </a:pPr>
            <a:endParaRPr lang="en-US" dirty="0">
              <a:solidFill>
                <a:srgbClr val="FF0000"/>
              </a:solidFill>
            </a:endParaRPr>
          </a:p>
          <a:p>
            <a:pPr marL="0" indent="0">
              <a:buNone/>
            </a:pPr>
            <a:endParaRPr lang="en-AU" dirty="0">
              <a:latin typeface="Arial" panose="020B0604020202020204" pitchFamily="34" charset="0"/>
              <a:cs typeface="Arial" panose="020B0604020202020204" pitchFamily="34" charset="0"/>
            </a:endParaRPr>
          </a:p>
          <a:p>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9941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title"/>
          </p:nvPr>
        </p:nvSpPr>
        <p:spPr>
          <a:xfrm>
            <a:off x="899592" y="476672"/>
            <a:ext cx="7648121" cy="675456"/>
          </a:xfrm>
        </p:spPr>
        <p:txBody>
          <a:bodyPr>
            <a:normAutofit/>
          </a:bodyPr>
          <a:lstStyle/>
          <a:p>
            <a:r>
              <a:rPr lang="en-US" dirty="0">
                <a:latin typeface="Arial" panose="020B0604020202020204" pitchFamily="34" charset="0"/>
                <a:cs typeface="Arial" panose="020B0604020202020204" pitchFamily="34" charset="0"/>
              </a:rPr>
              <a:t>Social Networks: Connectedness</a:t>
            </a:r>
            <a:endParaRPr lang="en-AU" dirty="0">
              <a:latin typeface="Arial" panose="020B0604020202020204" pitchFamily="34" charset="0"/>
              <a:cs typeface="Arial" panose="020B0604020202020204" pitchFamily="34" charset="0"/>
            </a:endParaRPr>
          </a:p>
        </p:txBody>
      </p:sp>
      <p:sp>
        <p:nvSpPr>
          <p:cNvPr id="30" name="Isosceles Triangle 29">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9F03761E-4BD9-4C2A-AE4E-D2FF77C1D1EE}"/>
              </a:ext>
            </a:extLst>
          </p:cNvPr>
          <p:cNvSpPr>
            <a:spLocks noGrp="1"/>
          </p:cNvSpPr>
          <p:nvPr>
            <p:ph idx="1"/>
          </p:nvPr>
        </p:nvSpPr>
        <p:spPr>
          <a:xfrm>
            <a:off x="700718" y="1916832"/>
            <a:ext cx="8352928" cy="3168352"/>
          </a:xfrm>
        </p:spPr>
        <p:txBody>
          <a:bodyPr>
            <a:normAutofit/>
          </a:bodyPr>
          <a:lstStyle/>
          <a:p>
            <a:r>
              <a:rPr lang="en-US" dirty="0"/>
              <a:t>People involved in highly connected networks will be more influenced than those with minimal connectedness.</a:t>
            </a:r>
          </a:p>
          <a:p>
            <a:r>
              <a:rPr lang="en-US" dirty="0"/>
              <a:t>Highly connected networks spread information faster and more widely. </a:t>
            </a:r>
          </a:p>
          <a:p>
            <a:r>
              <a:rPr lang="en-US" dirty="0"/>
              <a:t>Minimally connected networks spread information more slowly and less widely. </a:t>
            </a:r>
          </a:p>
          <a:p>
            <a:pPr marL="0" indent="0">
              <a:buNone/>
            </a:pPr>
            <a:r>
              <a:rPr lang="en-US" dirty="0"/>
              <a:t>THEREFORE</a:t>
            </a:r>
          </a:p>
          <a:p>
            <a:r>
              <a:rPr lang="en-US" dirty="0"/>
              <a:t>If someone in a tightly connected network changes their beliefs about a certain topic, this change could spread through the network very quickly.</a:t>
            </a:r>
          </a:p>
          <a:p>
            <a:pPr marL="57150" indent="0">
              <a:buNone/>
            </a:pPr>
            <a:endParaRPr lang="en-US" dirty="0"/>
          </a:p>
          <a:p>
            <a:pPr marL="0" indent="0">
              <a:lnSpc>
                <a:spcPct val="90000"/>
              </a:lnSpc>
              <a:buNone/>
            </a:pPr>
            <a:endParaRPr lang="en-US" dirty="0">
              <a:solidFill>
                <a:srgbClr val="FF0000"/>
              </a:solidFill>
            </a:endParaRPr>
          </a:p>
          <a:p>
            <a:pPr marL="0" indent="0">
              <a:buNone/>
            </a:pPr>
            <a:endParaRPr lang="en-AU" dirty="0">
              <a:latin typeface="Arial" panose="020B0604020202020204" pitchFamily="34" charset="0"/>
              <a:cs typeface="Arial" panose="020B0604020202020204" pitchFamily="34" charset="0"/>
            </a:endParaRPr>
          </a:p>
          <a:p>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41798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9360" y="1382486"/>
            <a:ext cx="2660686" cy="4093028"/>
          </a:xfrm>
        </p:spPr>
        <p:txBody>
          <a:bodyPr anchor="ctr">
            <a:normAutofit/>
          </a:bodyPr>
          <a:lstStyle/>
          <a:p>
            <a:r>
              <a:rPr lang="en-US" sz="3800"/>
              <a:t>VIDEO</a:t>
            </a:r>
            <a:endParaRPr lang="en-AU" sz="3800"/>
          </a:p>
        </p:txBody>
      </p:sp>
      <p:grpSp>
        <p:nvGrpSpPr>
          <p:cNvPr id="12" name="Group 11">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96950" y="-8467"/>
            <a:ext cx="3575050" cy="6866467"/>
            <a:chOff x="7425267" y="-8467"/>
            <a:chExt cx="4766733" cy="6866467"/>
          </a:xfrm>
        </p:grpSpPr>
        <p:cxnSp>
          <p:nvCxnSpPr>
            <p:cNvPr id="13" name="Straight Connector 12">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3" name="Rectangle 22">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3289" y="0"/>
            <a:ext cx="4660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0F9F78D9-2320-43D9-92F7-1C1D1BE6522B}"/>
              </a:ext>
            </a:extLst>
          </p:cNvPr>
          <p:cNvGraphicFramePr>
            <a:graphicFrameLocks noGrp="1"/>
          </p:cNvGraphicFramePr>
          <p:nvPr>
            <p:ph idx="1"/>
            <p:extLst>
              <p:ext uri="{D42A27DB-BD31-4B8C-83A1-F6EECF244321}">
                <p14:modId xmlns:p14="http://schemas.microsoft.com/office/powerpoint/2010/main" val="2382630796"/>
              </p:ext>
            </p:extLst>
          </p:nvPr>
        </p:nvGraphicFramePr>
        <p:xfrm>
          <a:off x="3687414" y="944563"/>
          <a:ext cx="4971603"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723503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title"/>
          </p:nvPr>
        </p:nvSpPr>
        <p:spPr>
          <a:xfrm>
            <a:off x="899592" y="476672"/>
            <a:ext cx="7648121" cy="675456"/>
          </a:xfrm>
        </p:spPr>
        <p:txBody>
          <a:bodyPr>
            <a:normAutofit/>
          </a:bodyPr>
          <a:lstStyle/>
          <a:p>
            <a:r>
              <a:rPr lang="en-US" dirty="0">
                <a:latin typeface="Arial" panose="020B0604020202020204" pitchFamily="34" charset="0"/>
                <a:cs typeface="Arial" panose="020B0604020202020204" pitchFamily="34" charset="0"/>
              </a:rPr>
              <a:t>Question writing activity</a:t>
            </a:r>
            <a:endParaRPr lang="en-AU" dirty="0">
              <a:latin typeface="Arial" panose="020B0604020202020204" pitchFamily="34" charset="0"/>
              <a:cs typeface="Arial" panose="020B0604020202020204" pitchFamily="34" charset="0"/>
            </a:endParaRPr>
          </a:p>
        </p:txBody>
      </p:sp>
      <p:sp>
        <p:nvSpPr>
          <p:cNvPr id="30" name="Isosceles Triangle 29">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9F03761E-4BD9-4C2A-AE4E-D2FF77C1D1EE}"/>
              </a:ext>
            </a:extLst>
          </p:cNvPr>
          <p:cNvSpPr>
            <a:spLocks noGrp="1"/>
          </p:cNvSpPr>
          <p:nvPr>
            <p:ph idx="1"/>
          </p:nvPr>
        </p:nvSpPr>
        <p:spPr>
          <a:xfrm>
            <a:off x="543235" y="1556792"/>
            <a:ext cx="8352928" cy="4392488"/>
          </a:xfrm>
        </p:spPr>
        <p:txBody>
          <a:bodyPr>
            <a:normAutofit/>
          </a:bodyPr>
          <a:lstStyle/>
          <a:p>
            <a:r>
              <a:rPr lang="en-US" dirty="0"/>
              <a:t>You need to design a question for a future WACE exam to assess the students understanding of the </a:t>
            </a:r>
            <a:r>
              <a:rPr lang="en-AU" dirty="0">
                <a:latin typeface="Arial" panose="020B0604020202020204" pitchFamily="34" charset="0"/>
                <a:cs typeface="Arial" panose="020B0604020202020204" pitchFamily="34" charset="0"/>
              </a:rPr>
              <a:t>influence of social networking on beliefs, attitudes and values </a:t>
            </a:r>
          </a:p>
          <a:p>
            <a:endParaRPr lang="en-AU" dirty="0"/>
          </a:p>
          <a:p>
            <a:r>
              <a:rPr lang="en-AU" dirty="0"/>
              <a:t>You need to create an example (a short case study) and assess both surface level understanding and deep level understanding. (ideally 5-10 marks)</a:t>
            </a:r>
          </a:p>
          <a:p>
            <a:endParaRPr lang="en-AU" dirty="0"/>
          </a:p>
          <a:p>
            <a:r>
              <a:rPr lang="en-AU" dirty="0"/>
              <a:t>Work in partners</a:t>
            </a:r>
          </a:p>
          <a:p>
            <a:r>
              <a:rPr lang="en-AU" dirty="0"/>
              <a:t>Create your question on the word document page I sent you via direct message </a:t>
            </a:r>
            <a:r>
              <a:rPr lang="en-AU" dirty="0">
                <a:sym typeface="Wingdings" panose="05000000000000000000" pitchFamily="2" charset="2"/>
              </a:rPr>
              <a:t> </a:t>
            </a:r>
          </a:p>
          <a:p>
            <a:r>
              <a:rPr lang="en-AU" dirty="0">
                <a:sym typeface="Wingdings" panose="05000000000000000000" pitchFamily="2" charset="2"/>
              </a:rPr>
              <a:t>On the second word document page, you need to create a marking key!</a:t>
            </a:r>
          </a:p>
          <a:p>
            <a:r>
              <a:rPr lang="en-AU" dirty="0">
                <a:sym typeface="Wingdings" panose="05000000000000000000" pitchFamily="2" charset="2"/>
              </a:rPr>
              <a:t>Return it to me via direct message when you are finished.</a:t>
            </a:r>
            <a:endParaRPr lang="en-US" dirty="0"/>
          </a:p>
          <a:p>
            <a:pPr marL="57150" indent="0">
              <a:buNone/>
            </a:pPr>
            <a:endParaRPr lang="en-US" dirty="0"/>
          </a:p>
          <a:p>
            <a:pPr marL="0" indent="0">
              <a:lnSpc>
                <a:spcPct val="90000"/>
              </a:lnSpc>
              <a:buNone/>
            </a:pPr>
            <a:endParaRPr lang="en-US" dirty="0">
              <a:solidFill>
                <a:srgbClr val="FF0000"/>
              </a:solidFill>
            </a:endParaRPr>
          </a:p>
          <a:p>
            <a:pPr marL="0" indent="0">
              <a:buNone/>
            </a:pPr>
            <a:endParaRPr lang="en-AU" dirty="0">
              <a:latin typeface="Arial" panose="020B0604020202020204" pitchFamily="34" charset="0"/>
              <a:cs typeface="Arial" panose="020B0604020202020204" pitchFamily="34" charset="0"/>
            </a:endParaRPr>
          </a:p>
          <a:p>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47874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65032"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99781" y="3681413"/>
            <a:ext cx="3572669"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93473" y="-8467"/>
            <a:ext cx="2255512"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947"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6616" y="3048000"/>
            <a:ext cx="244475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8241"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6115" y="3589867"/>
            <a:ext cx="1362870"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08000" y="609600"/>
            <a:ext cx="2882531" cy="5175624"/>
          </a:xfrm>
        </p:spPr>
        <p:txBody>
          <a:bodyPr anchor="ctr">
            <a:normAutofit/>
          </a:bodyPr>
          <a:lstStyle/>
          <a:p>
            <a:r>
              <a:rPr lang="en-US" dirty="0">
                <a:solidFill>
                  <a:schemeClr val="tx1">
                    <a:lumMod val="85000"/>
                    <a:lumOff val="15000"/>
                  </a:schemeClr>
                </a:solidFill>
                <a:latin typeface="Arial" panose="020B0604020202020204" pitchFamily="34" charset="0"/>
                <a:cs typeface="Arial" panose="020B0604020202020204" pitchFamily="34" charset="0"/>
              </a:rPr>
              <a:t>The Health Belief Model</a:t>
            </a:r>
            <a:endParaRPr lang="en-AU"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1615" y="-8467"/>
            <a:ext cx="5332385"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3" name="Content Placeholder 2"/>
          <p:cNvSpPr>
            <a:spLocks noGrp="1"/>
          </p:cNvSpPr>
          <p:nvPr>
            <p:ph idx="1"/>
          </p:nvPr>
        </p:nvSpPr>
        <p:spPr>
          <a:xfrm>
            <a:off x="4587063" y="609601"/>
            <a:ext cx="4133472" cy="5175624"/>
          </a:xfrm>
        </p:spPr>
        <p:txBody>
          <a:bodyPr anchor="ctr">
            <a:normAutofit/>
          </a:bodyPr>
          <a:lstStyle/>
          <a:p>
            <a:r>
              <a:rPr lang="en-US" dirty="0">
                <a:solidFill>
                  <a:srgbClr val="FFFFFF"/>
                </a:solidFill>
                <a:latin typeface="Arial" panose="020B0604020202020204" pitchFamily="34" charset="0"/>
                <a:cs typeface="Arial" panose="020B0604020202020204" pitchFamily="34" charset="0"/>
              </a:rPr>
              <a:t>SYLLABUS POINTS:</a:t>
            </a:r>
          </a:p>
          <a:p>
            <a:pPr marL="0" lvl="0" indent="0">
              <a:buNone/>
            </a:pPr>
            <a:r>
              <a:rPr lang="en-AU" dirty="0"/>
              <a:t>Purpose and elements of the Health Belief Model</a:t>
            </a:r>
          </a:p>
          <a:p>
            <a:pPr lvl="0">
              <a:buClr>
                <a:schemeClr val="tx1"/>
              </a:buClr>
              <a:buFont typeface="Arial" panose="020B0604020202020204" pitchFamily="34" charset="0"/>
              <a:buChar char="•"/>
            </a:pPr>
            <a:r>
              <a:rPr lang="en-AU" dirty="0"/>
              <a:t>perceived susceptibility</a:t>
            </a:r>
          </a:p>
          <a:p>
            <a:pPr lvl="0">
              <a:buClr>
                <a:schemeClr val="tx1"/>
              </a:buClr>
              <a:buFont typeface="Arial" panose="020B0604020202020204" pitchFamily="34" charset="0"/>
              <a:buChar char="•"/>
            </a:pPr>
            <a:r>
              <a:rPr lang="en-AU" dirty="0"/>
              <a:t>perceived severity</a:t>
            </a:r>
          </a:p>
          <a:p>
            <a:pPr lvl="0">
              <a:buClr>
                <a:schemeClr val="tx1"/>
              </a:buClr>
              <a:buFont typeface="Arial" panose="020B0604020202020204" pitchFamily="34" charset="0"/>
              <a:buChar char="•"/>
            </a:pPr>
            <a:r>
              <a:rPr lang="en-AU" dirty="0"/>
              <a:t>perceived barriers</a:t>
            </a:r>
          </a:p>
          <a:p>
            <a:pPr lvl="0">
              <a:buClr>
                <a:schemeClr val="tx1"/>
              </a:buClr>
              <a:buFont typeface="Arial" panose="020B0604020202020204" pitchFamily="34" charset="0"/>
              <a:buChar char="•"/>
            </a:pPr>
            <a:r>
              <a:rPr lang="en-AU" dirty="0"/>
              <a:t>perceived benefits</a:t>
            </a:r>
          </a:p>
          <a:p>
            <a:pPr lvl="0">
              <a:buClr>
                <a:schemeClr val="tx1"/>
              </a:buClr>
              <a:buFont typeface="Arial" panose="020B0604020202020204" pitchFamily="34" charset="0"/>
              <a:buChar char="•"/>
            </a:pPr>
            <a:r>
              <a:rPr lang="en-AU" dirty="0"/>
              <a:t>cues to action</a:t>
            </a:r>
          </a:p>
          <a:p>
            <a:pPr lvl="0">
              <a:buClr>
                <a:schemeClr val="tx1"/>
              </a:buClr>
              <a:buFont typeface="Arial" panose="020B0604020202020204" pitchFamily="34" charset="0"/>
              <a:buChar char="•"/>
            </a:pPr>
            <a:r>
              <a:rPr lang="en-AU" dirty="0"/>
              <a:t>self-efficacy</a:t>
            </a:r>
          </a:p>
          <a:p>
            <a:pPr>
              <a:buClr>
                <a:schemeClr val="tx1"/>
              </a:buClr>
              <a:buFont typeface="Wingdings" panose="05000000000000000000" pitchFamily="2" charset="2"/>
              <a:buChar char="§"/>
            </a:pPr>
            <a:endParaRPr lang="en-AU" dirty="0">
              <a:solidFill>
                <a:srgbClr val="FFFFF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0506292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141539" y="536833"/>
            <a:ext cx="3769644" cy="869249"/>
          </a:xfrm>
        </p:spPr>
        <p:txBody>
          <a:bodyPr anchor="ctr">
            <a:normAutofit/>
          </a:bodyPr>
          <a:lstStyle/>
          <a:p>
            <a:r>
              <a:rPr lang="en-US" dirty="0">
                <a:solidFill>
                  <a:srgbClr val="FFFFFF"/>
                </a:solidFill>
                <a:latin typeface="Arial" panose="020B0604020202020204" pitchFamily="34" charset="0"/>
                <a:cs typeface="Arial" panose="020B0604020202020204" pitchFamily="34" charset="0"/>
              </a:rPr>
              <a:t>Class discussion</a:t>
            </a:r>
            <a:endParaRPr lang="en-AU" dirty="0">
              <a:solidFill>
                <a:srgbClr val="FFFFFF"/>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5432215" y="1916832"/>
            <a:ext cx="3312368" cy="3189312"/>
          </a:xfrm>
        </p:spPr>
        <p:txBody>
          <a:bodyPr anchor="t">
            <a:normAutofit fontScale="85000" lnSpcReduction="20000"/>
          </a:bodyPr>
          <a:lstStyle/>
          <a:p>
            <a:r>
              <a:rPr lang="en-AU" sz="2400" dirty="0">
                <a:solidFill>
                  <a:schemeClr val="bg1"/>
                </a:solidFill>
              </a:rPr>
              <a:t>If we consider ourselves to be completely healthy and at no risk (or very minimal risk) of illness or disease, would we be motivated to:</a:t>
            </a:r>
          </a:p>
          <a:p>
            <a:pPr marL="0" indent="0">
              <a:buNone/>
            </a:pPr>
            <a:r>
              <a:rPr lang="en-AU" sz="2400" dirty="0">
                <a:solidFill>
                  <a:schemeClr val="bg1"/>
                </a:solidFill>
              </a:rPr>
              <a:t>Seek medical help? </a:t>
            </a:r>
          </a:p>
          <a:p>
            <a:pPr marL="0" indent="0">
              <a:buNone/>
            </a:pPr>
            <a:r>
              <a:rPr lang="en-AU" sz="2400" dirty="0">
                <a:solidFill>
                  <a:schemeClr val="bg1"/>
                </a:solidFill>
              </a:rPr>
              <a:t>Be regularly screened/tested? </a:t>
            </a:r>
          </a:p>
          <a:p>
            <a:pPr marL="0" indent="0">
              <a:buNone/>
            </a:pPr>
            <a:r>
              <a:rPr lang="en-AU" sz="2400" dirty="0">
                <a:solidFill>
                  <a:schemeClr val="bg1"/>
                </a:solidFill>
              </a:rPr>
              <a:t>Be immunized?</a:t>
            </a:r>
          </a:p>
          <a:p>
            <a:pPr marL="0" indent="0">
              <a:buNone/>
            </a:pPr>
            <a:endParaRPr lang="en-AU" sz="2400" dirty="0">
              <a:solidFill>
                <a:schemeClr val="bg1"/>
              </a:solidFill>
              <a:latin typeface="Arial" panose="020B0604020202020204" pitchFamily="34" charset="0"/>
              <a:cs typeface="Arial" panose="020B0604020202020204" pitchFamily="34" charset="0"/>
            </a:endParaRPr>
          </a:p>
        </p:txBody>
      </p:sp>
      <p:pic>
        <p:nvPicPr>
          <p:cNvPr id="5" name="Picture 4" descr="A close up of a toy&#10;&#10;Description automatically generated">
            <a:extLst>
              <a:ext uri="{FF2B5EF4-FFF2-40B4-BE49-F238E27FC236}">
                <a16:creationId xmlns:a16="http://schemas.microsoft.com/office/drawing/2014/main" id="{13743199-09C2-4E96-AF13-A00EFF607C1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8654" y="2036704"/>
            <a:ext cx="2949173" cy="2467475"/>
          </a:xfrm>
          <a:prstGeom prst="rect">
            <a:avLst/>
          </a:prstGeom>
        </p:spPr>
      </p:pic>
      <p:sp>
        <p:nvSpPr>
          <p:cNvPr id="6" name="TextBox 5">
            <a:extLst>
              <a:ext uri="{FF2B5EF4-FFF2-40B4-BE49-F238E27FC236}">
                <a16:creationId xmlns:a16="http://schemas.microsoft.com/office/drawing/2014/main" id="{C17BC17D-11F3-4B07-A8AF-9D3D50C0D52F}"/>
              </a:ext>
            </a:extLst>
          </p:cNvPr>
          <p:cNvSpPr txBox="1"/>
          <p:nvPr/>
        </p:nvSpPr>
        <p:spPr>
          <a:xfrm>
            <a:off x="638654" y="4556334"/>
            <a:ext cx="2775812" cy="369332"/>
          </a:xfrm>
          <a:prstGeom prst="rect">
            <a:avLst/>
          </a:prstGeom>
          <a:noFill/>
        </p:spPr>
        <p:txBody>
          <a:bodyPr wrap="square" rtlCol="0">
            <a:spAutoFit/>
          </a:bodyPr>
          <a:lstStyle/>
          <a:p>
            <a:r>
              <a:rPr lang="en-AU" sz="900">
                <a:hlinkClick r:id="rId3" tooltip="https://www.aliem.com/2011/04/article-review-reframing-research-on/facdev/"/>
              </a:rPr>
              <a:t>This Photo</a:t>
            </a:r>
            <a:r>
              <a:rPr lang="en-AU" sz="900"/>
              <a:t> by Unknown Author is licensed under </a:t>
            </a:r>
            <a:r>
              <a:rPr lang="en-AU" sz="900">
                <a:hlinkClick r:id="rId4" tooltip="https://creativecommons.org/licenses/by-nc-nd/3.0/"/>
              </a:rPr>
              <a:t>CC BY-NC-ND</a:t>
            </a:r>
            <a:endParaRPr lang="en-AU" sz="900"/>
          </a:p>
        </p:txBody>
      </p:sp>
    </p:spTree>
    <p:extLst>
      <p:ext uri="{BB962C8B-B14F-4D97-AF65-F5344CB8AC3E}">
        <p14:creationId xmlns:p14="http://schemas.microsoft.com/office/powerpoint/2010/main" val="1120185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7388298" cy="734351"/>
          </a:xfrm>
        </p:spPr>
        <p:txBody>
          <a:bodyPr>
            <a:normAutofit/>
          </a:bodyPr>
          <a:lstStyle/>
          <a:p>
            <a:r>
              <a:rPr lang="en-US" dirty="0">
                <a:latin typeface="Arial" panose="020B0604020202020204" pitchFamily="34" charset="0"/>
                <a:cs typeface="Arial" panose="020B0604020202020204" pitchFamily="34" charset="0"/>
              </a:rPr>
              <a:t>What is the Health Belief Model?</a:t>
            </a:r>
            <a:endParaRPr lang="en-AU" dirty="0">
              <a:latin typeface="Arial" panose="020B0604020202020204" pitchFamily="34" charset="0"/>
              <a:cs typeface="Arial" panose="020B0604020202020204" pitchFamily="34" charset="0"/>
            </a:endParaRP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899592" y="1556792"/>
            <a:ext cx="7344816" cy="4896544"/>
          </a:xfrm>
        </p:spPr>
        <p:txBody>
          <a:bodyPr>
            <a:normAutofit/>
          </a:bodyPr>
          <a:lstStyle/>
          <a:p>
            <a:pPr>
              <a:lnSpc>
                <a:spcPct val="90000"/>
              </a:lnSpc>
            </a:pPr>
            <a:r>
              <a:rPr lang="en-US" dirty="0"/>
              <a:t>It is a framework created in the 1950s in response to a failed, free tuberculosis screening program…</a:t>
            </a:r>
          </a:p>
          <a:p>
            <a:pPr>
              <a:lnSpc>
                <a:spcPct val="90000"/>
              </a:lnSpc>
            </a:pPr>
            <a:r>
              <a:rPr lang="en-US" dirty="0"/>
              <a:t>Why did people not want to use this free service?</a:t>
            </a:r>
          </a:p>
          <a:p>
            <a:pPr>
              <a:lnSpc>
                <a:spcPct val="90000"/>
              </a:lnSpc>
            </a:pPr>
            <a:endParaRPr lang="en-US" dirty="0"/>
          </a:p>
          <a:p>
            <a:pPr>
              <a:lnSpc>
                <a:spcPct val="90000"/>
              </a:lnSpc>
            </a:pPr>
            <a:r>
              <a:rPr lang="en-US" dirty="0"/>
              <a:t>The Health Belief Model (HBM) examines attitudes and perceptions towards both the issue and the prevention strategy.</a:t>
            </a:r>
          </a:p>
          <a:p>
            <a:pPr>
              <a:lnSpc>
                <a:spcPct val="90000"/>
              </a:lnSpc>
            </a:pPr>
            <a:r>
              <a:rPr lang="en-US" dirty="0"/>
              <a:t>The HBM assumes that behaviour change occurs with the existence of three ideas at the same time </a:t>
            </a:r>
          </a:p>
          <a:p>
            <a:pPr marL="800100" lvl="1" indent="-342900">
              <a:lnSpc>
                <a:spcPct val="90000"/>
              </a:lnSpc>
              <a:buFont typeface="+mj-lt"/>
              <a:buAutoNum type="arabicPeriod"/>
            </a:pPr>
            <a:r>
              <a:rPr lang="en-US" sz="1800" dirty="0"/>
              <a:t>An individual recognizes that there is enough reason to make a health concern relevant (susceptibility and severity)</a:t>
            </a:r>
          </a:p>
          <a:p>
            <a:pPr marL="800100" lvl="1" indent="-342900">
              <a:lnSpc>
                <a:spcPct val="90000"/>
              </a:lnSpc>
              <a:buFont typeface="+mj-lt"/>
              <a:buAutoNum type="arabicPeriod"/>
            </a:pPr>
            <a:r>
              <a:rPr lang="en-US" sz="1800" dirty="0"/>
              <a:t>The person understands he or she may be vulnerable to a disease or a negative health outcome (perceived threat)</a:t>
            </a:r>
          </a:p>
          <a:p>
            <a:pPr marL="800100" lvl="1" indent="-342900">
              <a:lnSpc>
                <a:spcPct val="90000"/>
              </a:lnSpc>
              <a:buFont typeface="+mj-lt"/>
              <a:buAutoNum type="arabicPeriod"/>
            </a:pPr>
            <a:r>
              <a:rPr lang="en-US" sz="1800" dirty="0"/>
              <a:t>Individual must realise that behaviour change can be beneficial and will outweigh any costs</a:t>
            </a:r>
          </a:p>
          <a:p>
            <a:pPr>
              <a:lnSpc>
                <a:spcPct val="90000"/>
              </a:lnSpc>
            </a:pPr>
            <a:endParaRPr lang="en-AU" sz="1400"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302464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1000126" y="1700809"/>
            <a:ext cx="7532314" cy="4340554"/>
          </a:xfrm>
        </p:spPr>
        <p:txBody>
          <a:bodyPr>
            <a:normAutofit/>
          </a:bodyPr>
          <a:lstStyle/>
          <a:p>
            <a:r>
              <a:rPr lang="en-US" dirty="0"/>
              <a:t>HBM is a health promotion tool that aims to help us better understand and ultimately change behaviour for the better.</a:t>
            </a:r>
          </a:p>
          <a:p>
            <a:r>
              <a:rPr lang="en-US" dirty="0"/>
              <a:t>All preventative strategies require the individual to be MOTIVATED to participate in the strategy.</a:t>
            </a:r>
          </a:p>
          <a:p>
            <a:endParaRPr lang="en-US" dirty="0"/>
          </a:p>
          <a:p>
            <a:r>
              <a:rPr lang="en-US" dirty="0">
                <a:hlinkClick r:id="rId2"/>
              </a:rPr>
              <a:t>https://www.youtube.com/watch?v=6iVi5EmlewI</a:t>
            </a:r>
            <a:r>
              <a:rPr lang="en-US" dirty="0"/>
              <a:t> </a:t>
            </a:r>
          </a:p>
          <a:p>
            <a:r>
              <a:rPr lang="en-US" dirty="0"/>
              <a:t>The HEALTH BELIEF MODEL helps us to understand the FACTORS that influence our motivation to participate in health preventative strategies.</a:t>
            </a:r>
            <a:endParaRPr lang="en-AU" dirty="0"/>
          </a:p>
          <a:p>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631948" y="483229"/>
            <a:ext cx="7388298" cy="734351"/>
          </a:xfrm>
        </p:spPr>
        <p:txBody>
          <a:bodyPr>
            <a:normAutofit fontScale="90000"/>
          </a:bodyPr>
          <a:lstStyle/>
          <a:p>
            <a:r>
              <a:rPr lang="en-US" dirty="0">
                <a:latin typeface="Arial" panose="020B0604020202020204" pitchFamily="34" charset="0"/>
                <a:cs typeface="Arial" panose="020B0604020202020204" pitchFamily="34" charset="0"/>
              </a:rPr>
              <a:t>What is the Health Belief Model? Cont’d</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84081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141539" y="536833"/>
            <a:ext cx="3769644" cy="869249"/>
          </a:xfrm>
        </p:spPr>
        <p:txBody>
          <a:bodyPr anchor="ctr">
            <a:normAutofit/>
          </a:bodyPr>
          <a:lstStyle/>
          <a:p>
            <a:r>
              <a:rPr lang="en-US" dirty="0">
                <a:solidFill>
                  <a:srgbClr val="FFFFFF"/>
                </a:solidFill>
                <a:latin typeface="Arial" panose="020B0604020202020204" pitchFamily="34" charset="0"/>
                <a:cs typeface="Arial" panose="020B0604020202020204" pitchFamily="34" charset="0"/>
              </a:rPr>
              <a:t>Class Brainstorm</a:t>
            </a:r>
            <a:endParaRPr lang="en-AU" dirty="0">
              <a:solidFill>
                <a:srgbClr val="FFFFFF"/>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5657774" y="2036704"/>
            <a:ext cx="3136483" cy="3518355"/>
          </a:xfrm>
        </p:spPr>
        <p:txBody>
          <a:bodyPr anchor="t">
            <a:normAutofit/>
          </a:bodyPr>
          <a:lstStyle/>
          <a:p>
            <a:pPr marL="0" indent="0">
              <a:buNone/>
            </a:pPr>
            <a:endParaRPr lang="en-US" sz="2400" dirty="0">
              <a:solidFill>
                <a:schemeClr val="bg1"/>
              </a:solidFill>
              <a:latin typeface="Arial" panose="020B0604020202020204" pitchFamily="34" charset="0"/>
              <a:cs typeface="Arial" panose="020B0604020202020204" pitchFamily="34" charset="0"/>
            </a:endParaRPr>
          </a:p>
          <a:p>
            <a:pPr marL="0" indent="0">
              <a:buNone/>
            </a:pPr>
            <a:endParaRPr lang="en-US" sz="2400" dirty="0">
              <a:solidFill>
                <a:schemeClr val="bg1"/>
              </a:solidFill>
              <a:latin typeface="Arial" panose="020B0604020202020204" pitchFamily="34" charset="0"/>
              <a:cs typeface="Arial" panose="020B0604020202020204" pitchFamily="34" charset="0"/>
            </a:endParaRPr>
          </a:p>
          <a:p>
            <a:pPr marL="0" indent="0">
              <a:buNone/>
            </a:pPr>
            <a:r>
              <a:rPr lang="en-US" sz="2400" dirty="0">
                <a:solidFill>
                  <a:schemeClr val="bg1"/>
                </a:solidFill>
                <a:latin typeface="Arial" panose="020B0604020202020204" pitchFamily="34" charset="0"/>
                <a:cs typeface="Arial" panose="020B0604020202020204" pitchFamily="34" charset="0"/>
              </a:rPr>
              <a:t>What are some Prevention Strategies?</a:t>
            </a:r>
            <a:endParaRPr lang="en-AU" sz="2400" dirty="0">
              <a:solidFill>
                <a:schemeClr val="bg1"/>
              </a:solidFill>
              <a:latin typeface="Arial" panose="020B0604020202020204" pitchFamily="34" charset="0"/>
              <a:cs typeface="Arial" panose="020B0604020202020204" pitchFamily="34" charset="0"/>
            </a:endParaRPr>
          </a:p>
        </p:txBody>
      </p:sp>
      <p:pic>
        <p:nvPicPr>
          <p:cNvPr id="7" name="Picture 6" descr="A picture containing text&#10;&#10;Description automatically generated">
            <a:extLst>
              <a:ext uri="{FF2B5EF4-FFF2-40B4-BE49-F238E27FC236}">
                <a16:creationId xmlns:a16="http://schemas.microsoft.com/office/drawing/2014/main" id="{060A7261-6A3A-42E2-B60F-F4B5FC844A9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1713" y="1628800"/>
            <a:ext cx="3176588" cy="3176588"/>
          </a:xfrm>
          <a:prstGeom prst="rect">
            <a:avLst/>
          </a:prstGeom>
        </p:spPr>
      </p:pic>
      <p:sp>
        <p:nvSpPr>
          <p:cNvPr id="8" name="TextBox 7">
            <a:extLst>
              <a:ext uri="{FF2B5EF4-FFF2-40B4-BE49-F238E27FC236}">
                <a16:creationId xmlns:a16="http://schemas.microsoft.com/office/drawing/2014/main" id="{F7BE9028-ACBE-4E42-B742-8E87773578C7}"/>
              </a:ext>
            </a:extLst>
          </p:cNvPr>
          <p:cNvSpPr txBox="1"/>
          <p:nvPr/>
        </p:nvSpPr>
        <p:spPr>
          <a:xfrm>
            <a:off x="421713" y="4929300"/>
            <a:ext cx="2114317" cy="369332"/>
          </a:xfrm>
          <a:prstGeom prst="rect">
            <a:avLst/>
          </a:prstGeom>
          <a:noFill/>
        </p:spPr>
        <p:txBody>
          <a:bodyPr wrap="square" rtlCol="0">
            <a:spAutoFit/>
          </a:bodyPr>
          <a:lstStyle/>
          <a:p>
            <a:r>
              <a:rPr lang="en-AU" sz="900">
                <a:hlinkClick r:id="rId3" tooltip="http://dstudio.ubc.ca/toolkit/temporary-techniques/brainstorm/"/>
              </a:rPr>
              <a:t>This Photo</a:t>
            </a:r>
            <a:r>
              <a:rPr lang="en-AU" sz="900"/>
              <a:t> by Unknown Author is licensed under </a:t>
            </a:r>
            <a:r>
              <a:rPr lang="en-AU" sz="900">
                <a:hlinkClick r:id="rId4" tooltip="https://creativecommons.org/licenses/by-nc-nd/3.0/"/>
              </a:rPr>
              <a:t>CC BY-NC-ND</a:t>
            </a:r>
            <a:endParaRPr lang="en-AU" sz="900"/>
          </a:p>
        </p:txBody>
      </p:sp>
    </p:spTree>
    <p:extLst>
      <p:ext uri="{BB962C8B-B14F-4D97-AF65-F5344CB8AC3E}">
        <p14:creationId xmlns:p14="http://schemas.microsoft.com/office/powerpoint/2010/main" val="2289195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title"/>
          </p:nvPr>
        </p:nvSpPr>
        <p:spPr>
          <a:xfrm>
            <a:off x="899592" y="476672"/>
            <a:ext cx="7648121" cy="675456"/>
          </a:xfrm>
        </p:spPr>
        <p:txBody>
          <a:bodyPr>
            <a:normAutofit/>
          </a:bodyPr>
          <a:lstStyle/>
          <a:p>
            <a:r>
              <a:rPr lang="en-US" dirty="0"/>
              <a:t>Beliefs</a:t>
            </a:r>
            <a:endParaRPr lang="en-AU" dirty="0"/>
          </a:p>
        </p:txBody>
      </p:sp>
      <p:sp>
        <p:nvSpPr>
          <p:cNvPr id="30" name="Isosceles Triangle 29">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9F03761E-4BD9-4C2A-AE4E-D2FF77C1D1EE}"/>
              </a:ext>
            </a:extLst>
          </p:cNvPr>
          <p:cNvSpPr>
            <a:spLocks noGrp="1"/>
          </p:cNvSpPr>
          <p:nvPr>
            <p:ph idx="1"/>
          </p:nvPr>
        </p:nvSpPr>
        <p:spPr>
          <a:xfrm>
            <a:off x="683568" y="1628800"/>
            <a:ext cx="7929752" cy="4752528"/>
          </a:xfrm>
        </p:spPr>
        <p:txBody>
          <a:bodyPr/>
          <a:lstStyle/>
          <a:p>
            <a:pPr marL="0" indent="0">
              <a:buNone/>
            </a:pPr>
            <a:r>
              <a:rPr lang="en-US" b="1" dirty="0">
                <a:solidFill>
                  <a:schemeClr val="tx1"/>
                </a:solidFill>
                <a:latin typeface="Arial" panose="020B0604020202020204" pitchFamily="34" charset="0"/>
                <a:cs typeface="Arial" panose="020B0604020202020204" pitchFamily="34" charset="0"/>
              </a:rPr>
              <a:t>Definition:</a:t>
            </a:r>
            <a:r>
              <a:rPr lang="en-US" dirty="0">
                <a:solidFill>
                  <a:schemeClr val="tx1"/>
                </a:solidFill>
                <a:latin typeface="Arial" panose="020B0604020202020204" pitchFamily="34" charset="0"/>
                <a:cs typeface="Arial" panose="020B0604020202020204" pitchFamily="34" charset="0"/>
              </a:rPr>
              <a:t> A person’s sense of right and wrong and assumptions made about things encountered in life or what is believed to be real and true. </a:t>
            </a:r>
          </a:p>
          <a:p>
            <a:r>
              <a:rPr lang="en-US" dirty="0">
                <a:solidFill>
                  <a:schemeClr val="tx1"/>
                </a:solidFill>
                <a:latin typeface="Arial" panose="020B0604020202020204" pitchFamily="34" charset="0"/>
                <a:cs typeface="Arial" panose="020B0604020202020204" pitchFamily="34" charset="0"/>
              </a:rPr>
              <a:t>They differ in intensity depending on the topic </a:t>
            </a:r>
          </a:p>
          <a:p>
            <a:pPr marL="0" indent="0">
              <a:buNone/>
            </a:pPr>
            <a:r>
              <a:rPr lang="en-US" dirty="0" err="1">
                <a:solidFill>
                  <a:schemeClr val="tx1"/>
                </a:solidFill>
                <a:latin typeface="Arial" panose="020B0604020202020204" pitchFamily="34" charset="0"/>
                <a:cs typeface="Arial" panose="020B0604020202020204" pitchFamily="34" charset="0"/>
              </a:rPr>
              <a:t>Ie</a:t>
            </a:r>
            <a:r>
              <a:rPr lang="en-US" dirty="0">
                <a:solidFill>
                  <a:schemeClr val="tx1"/>
                </a:solidFill>
                <a:latin typeface="Arial" panose="020B0604020202020204" pitchFamily="34" charset="0"/>
                <a:cs typeface="Arial" panose="020B0604020202020204" pitchFamily="34" charset="0"/>
              </a:rPr>
              <a:t>. We will often have stronger beliefs on topics that we place a high level of importance on</a:t>
            </a:r>
            <a:endParaRPr lang="en-AU" dirty="0"/>
          </a:p>
          <a:p>
            <a:pPr marL="0" indent="0">
              <a:buNone/>
            </a:pPr>
            <a:endParaRPr lang="en-AU" dirty="0">
              <a:latin typeface="Arial" panose="020B0604020202020204" pitchFamily="34" charset="0"/>
              <a:cs typeface="Arial" panose="020B0604020202020204" pitchFamily="34" charset="0"/>
            </a:endParaRPr>
          </a:p>
          <a:p>
            <a:pPr marL="0" indent="0">
              <a:buNone/>
            </a:pPr>
            <a:r>
              <a:rPr lang="en-AU" dirty="0">
                <a:latin typeface="Arial" panose="020B0604020202020204" pitchFamily="34" charset="0"/>
                <a:cs typeface="Arial" panose="020B0604020202020204" pitchFamily="34" charset="0"/>
              </a:rPr>
              <a:t>Here are some common beliefs that we might hold:</a:t>
            </a:r>
          </a:p>
          <a:p>
            <a:pPr>
              <a:buFont typeface="Arial" panose="020B0604020202020204" pitchFamily="34" charset="0"/>
              <a:buChar char="•"/>
            </a:pPr>
            <a:r>
              <a:rPr lang="en-AU" b="1" dirty="0">
                <a:latin typeface="Arial" panose="020B0604020202020204" pitchFamily="34" charset="0"/>
                <a:cs typeface="Arial" panose="020B0604020202020204" pitchFamily="34" charset="0"/>
              </a:rPr>
              <a:t>The earth is round?</a:t>
            </a:r>
          </a:p>
          <a:p>
            <a:pPr>
              <a:buFont typeface="Arial" panose="020B0604020202020204" pitchFamily="34" charset="0"/>
              <a:buChar char="•"/>
            </a:pPr>
            <a:r>
              <a:rPr lang="en-US" b="1" dirty="0"/>
              <a:t> Left-brained people are more logical and right-brained people are more creative? </a:t>
            </a:r>
          </a:p>
          <a:p>
            <a:pPr>
              <a:buFont typeface="Arial" panose="020B0604020202020204" pitchFamily="34" charset="0"/>
              <a:buChar char="•"/>
            </a:pPr>
            <a:r>
              <a:rPr lang="en-US" b="1" dirty="0"/>
              <a:t>Viruses spread faster in high density city areas?</a:t>
            </a:r>
          </a:p>
          <a:p>
            <a:pPr>
              <a:buFont typeface="Arial" panose="020B0604020202020204" pitchFamily="34" charset="0"/>
              <a:buChar char="•"/>
            </a:pPr>
            <a:r>
              <a:rPr lang="en-US" b="1" dirty="0"/>
              <a:t>Too much sugar will send a child into a crazy energy frenzy?</a:t>
            </a:r>
          </a:p>
          <a:p>
            <a:pPr>
              <a:buFont typeface="Arial" panose="020B0604020202020204" pitchFamily="34" charset="0"/>
              <a:buChar char="•"/>
            </a:pPr>
            <a:endParaRPr lang="en-AU" b="1" dirty="0">
              <a:latin typeface="Arial" panose="020B0604020202020204" pitchFamily="34" charset="0"/>
              <a:cs typeface="Arial" panose="020B0604020202020204" pitchFamily="34" charset="0"/>
            </a:endParaRPr>
          </a:p>
          <a:p>
            <a:pPr>
              <a:buFont typeface="Arial" panose="020B0604020202020204" pitchFamily="34" charset="0"/>
              <a:buChar char="•"/>
            </a:pPr>
            <a:endParaRPr lang="en-AU" dirty="0">
              <a:latin typeface="Arial" panose="020B0604020202020204" pitchFamily="34" charset="0"/>
              <a:cs typeface="Arial" panose="020B0604020202020204" pitchFamily="34" charset="0"/>
            </a:endParaRP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4083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1000126" y="1700809"/>
            <a:ext cx="7532314" cy="4340554"/>
          </a:xfrm>
        </p:spPr>
        <p:txBody>
          <a:bodyPr>
            <a:normAutofit/>
          </a:bodyPr>
          <a:lstStyle/>
          <a:p>
            <a:r>
              <a:rPr lang="en-US" sz="1600" dirty="0"/>
              <a:t>What does the term “PERCEPTION” mean?</a:t>
            </a:r>
          </a:p>
          <a:p>
            <a:pPr lvl="1"/>
            <a:r>
              <a:rPr lang="en-US" dirty="0"/>
              <a:t>the ability to see, hear, or become aware of something through the senses.</a:t>
            </a:r>
            <a:endParaRPr lang="en-US" u="sng" dirty="0"/>
          </a:p>
          <a:p>
            <a:pPr lvl="1">
              <a:lnSpc>
                <a:spcPct val="90000"/>
              </a:lnSpc>
            </a:pPr>
            <a:r>
              <a:rPr lang="en-US" dirty="0"/>
              <a:t>The act of “Perceiving”  is the ability to SENSE something, to </a:t>
            </a:r>
            <a:r>
              <a:rPr lang="en-US" dirty="0" err="1"/>
              <a:t>analyse</a:t>
            </a:r>
            <a:r>
              <a:rPr lang="en-US" dirty="0"/>
              <a:t> what is going on and make sense of it in their mind. People use their attitudes and beliefs to help them decipher messages and process what is going on.</a:t>
            </a:r>
          </a:p>
          <a:p>
            <a:pPr lvl="1">
              <a:lnSpc>
                <a:spcPct val="90000"/>
              </a:lnSpc>
            </a:pPr>
            <a:endParaRPr lang="en-US" dirty="0"/>
          </a:p>
          <a:p>
            <a:pPr>
              <a:lnSpc>
                <a:spcPct val="90000"/>
              </a:lnSpc>
            </a:pPr>
            <a:r>
              <a:rPr lang="en-US" sz="1600" dirty="0" err="1"/>
              <a:t>Ie</a:t>
            </a:r>
            <a:r>
              <a:rPr lang="en-US" sz="1600" dirty="0"/>
              <a:t>. Someone who is “perceptive” is very good at </a:t>
            </a:r>
            <a:r>
              <a:rPr lang="en-US" sz="1600" dirty="0" err="1"/>
              <a:t>analysing</a:t>
            </a:r>
            <a:r>
              <a:rPr lang="en-US" sz="1600" dirty="0"/>
              <a:t> and processing what is going on around them (usually unconsciously using their attitudes and beliefs)</a:t>
            </a:r>
            <a:endParaRPr lang="en-AU" sz="1600" dirty="0"/>
          </a:p>
          <a:p>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631948" y="483229"/>
            <a:ext cx="7388298" cy="734351"/>
          </a:xfrm>
        </p:spPr>
        <p:txBody>
          <a:bodyPr>
            <a:normAutofit/>
          </a:bodyPr>
          <a:lstStyle/>
          <a:p>
            <a:r>
              <a:rPr lang="en-US" dirty="0">
                <a:latin typeface="Arial" panose="020B0604020202020204" pitchFamily="34" charset="0"/>
                <a:cs typeface="Arial" panose="020B0604020202020204" pitchFamily="34" charset="0"/>
              </a:rPr>
              <a:t>Let’s define something first…</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7553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156176" y="5695161"/>
            <a:ext cx="2232248" cy="659637"/>
          </a:xfrm>
        </p:spPr>
        <p:txBody>
          <a:bodyPr>
            <a:normAutofit fontScale="85000" lnSpcReduction="20000"/>
          </a:bodyPr>
          <a:lstStyle/>
          <a:p>
            <a:pPr marL="0" indent="0">
              <a:buNone/>
            </a:pPr>
            <a:r>
              <a:rPr lang="en-US" sz="1600" dirty="0"/>
              <a:t>We are going to explore each element of the model individually</a:t>
            </a:r>
            <a:endParaRPr lang="en-AU" sz="1600" dirty="0"/>
          </a:p>
          <a:p>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2" name="Picture 1">
            <a:extLst>
              <a:ext uri="{FF2B5EF4-FFF2-40B4-BE49-F238E27FC236}">
                <a16:creationId xmlns:a16="http://schemas.microsoft.com/office/drawing/2014/main" id="{4516C487-1CBD-47AC-9E9A-4837CC4E1CFF}"/>
              </a:ext>
            </a:extLst>
          </p:cNvPr>
          <p:cNvPicPr>
            <a:picLocks noChangeAspect="1"/>
          </p:cNvPicPr>
          <p:nvPr/>
        </p:nvPicPr>
        <p:blipFill>
          <a:blip r:embed="rId2"/>
          <a:stretch>
            <a:fillRect/>
          </a:stretch>
        </p:blipFill>
        <p:spPr>
          <a:xfrm>
            <a:off x="-2" y="620688"/>
            <a:ext cx="9144000" cy="5013419"/>
          </a:xfrm>
          <a:prstGeom prst="rect">
            <a:avLst/>
          </a:prstGeom>
        </p:spPr>
      </p:pic>
    </p:spTree>
    <p:extLst>
      <p:ext uri="{BB962C8B-B14F-4D97-AF65-F5344CB8AC3E}">
        <p14:creationId xmlns:p14="http://schemas.microsoft.com/office/powerpoint/2010/main" val="2351886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5292080" y="2233604"/>
            <a:ext cx="3384376" cy="4075716"/>
          </a:xfrm>
        </p:spPr>
        <p:txBody>
          <a:bodyPr>
            <a:normAutofit fontScale="92500" lnSpcReduction="20000"/>
          </a:bodyPr>
          <a:lstStyle/>
          <a:p>
            <a:r>
              <a:rPr lang="en-US" dirty="0"/>
              <a:t>The risk a person feels that they have to a particular disease or health outcome.</a:t>
            </a:r>
          </a:p>
          <a:p>
            <a:endParaRPr lang="en-US" dirty="0"/>
          </a:p>
          <a:p>
            <a:endParaRPr lang="en-US" dirty="0"/>
          </a:p>
          <a:p>
            <a:r>
              <a:rPr lang="en-US" dirty="0"/>
              <a:t>E.g. How susceptible does Bill feel that he is to getting the flu? Does he get it every year? Does he have a compromised immune system? Is he in a high-risk demographic for the flu? Does he work a job that requires him to work with a lot of potentially infected people?</a:t>
            </a:r>
          </a:p>
          <a:p>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3563888" y="448209"/>
            <a:ext cx="5040560" cy="1159923"/>
          </a:xfrm>
        </p:spPr>
        <p:txBody>
          <a:bodyPr>
            <a:normAutofit/>
          </a:bodyPr>
          <a:lstStyle/>
          <a:p>
            <a:r>
              <a:rPr lang="en-US" sz="2800" dirty="0"/>
              <a:t>Perceived Susceptibility to the health problem</a:t>
            </a:r>
            <a:endParaRPr lang="en-AU" sz="28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BFDB4D89-417E-4BD8-A5A8-B74BDAB0C230}"/>
              </a:ext>
            </a:extLst>
          </p:cNvPr>
          <p:cNvPicPr>
            <a:picLocks noChangeAspect="1"/>
          </p:cNvPicPr>
          <p:nvPr/>
        </p:nvPicPr>
        <p:blipFill>
          <a:blip r:embed="rId2"/>
          <a:stretch>
            <a:fillRect/>
          </a:stretch>
        </p:blipFill>
        <p:spPr>
          <a:xfrm>
            <a:off x="462643" y="2240698"/>
            <a:ext cx="4834671" cy="2650725"/>
          </a:xfrm>
          <a:prstGeom prst="rect">
            <a:avLst/>
          </a:prstGeom>
        </p:spPr>
      </p:pic>
      <p:pic>
        <p:nvPicPr>
          <p:cNvPr id="8" name="Picture 3">
            <a:extLst>
              <a:ext uri="{FF2B5EF4-FFF2-40B4-BE49-F238E27FC236}">
                <a16:creationId xmlns:a16="http://schemas.microsoft.com/office/drawing/2014/main" id="{DBEE8811-1D58-41B7-9B7E-D77644E11B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370" y="2420888"/>
            <a:ext cx="1491780" cy="664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41067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5155523" y="2564904"/>
            <a:ext cx="3384376" cy="4075716"/>
          </a:xfrm>
        </p:spPr>
        <p:txBody>
          <a:bodyPr>
            <a:normAutofit fontScale="85000" lnSpcReduction="10000"/>
          </a:bodyPr>
          <a:lstStyle/>
          <a:p>
            <a:r>
              <a:rPr lang="en-US" dirty="0"/>
              <a:t>How serious are the potential consequences of the disease?</a:t>
            </a:r>
          </a:p>
          <a:p>
            <a:pPr marL="0" indent="0">
              <a:buNone/>
            </a:pPr>
            <a:r>
              <a:rPr lang="en-US" dirty="0"/>
              <a:t>HBM:</a:t>
            </a:r>
          </a:p>
          <a:p>
            <a:r>
              <a:rPr lang="en-US" dirty="0"/>
              <a:t>*seeks to increase awareness of how serious the health outcomes of behaviours can be.</a:t>
            </a:r>
            <a:endParaRPr lang="en-AU" dirty="0"/>
          </a:p>
          <a:p>
            <a:endParaRPr lang="en-US" dirty="0"/>
          </a:p>
          <a:p>
            <a:endParaRPr lang="en-US" dirty="0"/>
          </a:p>
          <a:p>
            <a:r>
              <a:rPr lang="en-US" dirty="0"/>
              <a:t>E.g. How serious are the health impacts of the flu for Bill? Is it just going to be a couple of days off work and a runny nose, or could the symptoms include hospitalization and a month off work? Or could he die from the flu?</a:t>
            </a:r>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3975455" y="481177"/>
            <a:ext cx="4831995" cy="1807995"/>
          </a:xfrm>
        </p:spPr>
        <p:txBody>
          <a:bodyPr>
            <a:noAutofit/>
          </a:bodyPr>
          <a:lstStyle/>
          <a:p>
            <a:r>
              <a:rPr lang="en-US" sz="2400" dirty="0"/>
              <a:t>Perceived severity/seriousness of the consequences of the health problem</a:t>
            </a:r>
            <a:endParaRPr lang="en-AU" sz="24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55813158-9370-4A92-BD42-4B903D4A8664}"/>
              </a:ext>
            </a:extLst>
          </p:cNvPr>
          <p:cNvPicPr>
            <a:picLocks noChangeAspect="1"/>
          </p:cNvPicPr>
          <p:nvPr/>
        </p:nvPicPr>
        <p:blipFill>
          <a:blip r:embed="rId2"/>
          <a:stretch>
            <a:fillRect/>
          </a:stretch>
        </p:blipFill>
        <p:spPr>
          <a:xfrm>
            <a:off x="357430" y="2610026"/>
            <a:ext cx="4440663" cy="2434701"/>
          </a:xfrm>
          <a:prstGeom prst="rect">
            <a:avLst/>
          </a:prstGeom>
        </p:spPr>
      </p:pic>
      <p:pic>
        <p:nvPicPr>
          <p:cNvPr id="8" name="Picture 3">
            <a:extLst>
              <a:ext uri="{FF2B5EF4-FFF2-40B4-BE49-F238E27FC236}">
                <a16:creationId xmlns:a16="http://schemas.microsoft.com/office/drawing/2014/main" id="{DBEE8811-1D58-41B7-9B7E-D77644E11B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829" y="3284984"/>
            <a:ext cx="1293973" cy="576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8924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5256076" y="1196752"/>
            <a:ext cx="3384376" cy="5112568"/>
          </a:xfrm>
        </p:spPr>
        <p:txBody>
          <a:bodyPr>
            <a:normAutofit fontScale="85000" lnSpcReduction="10000"/>
          </a:bodyPr>
          <a:lstStyle/>
          <a:p>
            <a:r>
              <a:rPr lang="en-US" dirty="0"/>
              <a:t>Does the individual believe that this health issue poses a large threat to their life/health status? Is it a concern?</a:t>
            </a:r>
          </a:p>
          <a:p>
            <a:r>
              <a:rPr lang="en-US" dirty="0"/>
              <a:t>Perceived threat includes the two elements:</a:t>
            </a:r>
          </a:p>
          <a:p>
            <a:pPr>
              <a:buAutoNum type="arabicPeriod"/>
            </a:pPr>
            <a:r>
              <a:rPr lang="en-US" dirty="0"/>
              <a:t>Perceived Susceptibility to the health issue</a:t>
            </a:r>
          </a:p>
          <a:p>
            <a:pPr>
              <a:buAutoNum type="arabicPeriod"/>
            </a:pPr>
            <a:r>
              <a:rPr lang="en-US" dirty="0"/>
              <a:t>Perceived Severity/Seriousness of the consequences of the health issue</a:t>
            </a:r>
          </a:p>
          <a:p>
            <a:pPr lvl="0">
              <a:buClr>
                <a:srgbClr val="90C226"/>
              </a:buClr>
            </a:pPr>
            <a:r>
              <a:rPr lang="en-US" dirty="0">
                <a:solidFill>
                  <a:prstClr val="black">
                    <a:lumMod val="75000"/>
                    <a:lumOff val="25000"/>
                  </a:prstClr>
                </a:solidFill>
              </a:rPr>
              <a:t>E.g. Bill believes that he is susceptible to the flu because of his job and because he often gets sick. He knows the symptoms often stick around for weeks on end and make him unable to work and he feels miserable. He believes that the flu poses a high level of threat to his health. </a:t>
            </a:r>
          </a:p>
          <a:p>
            <a:pPr marL="0" indent="0">
              <a:buNone/>
            </a:pPr>
            <a:endParaRPr lang="en-US" dirty="0"/>
          </a:p>
          <a:p>
            <a:pPr marL="0" indent="0">
              <a:buNone/>
            </a:pPr>
            <a:endParaRPr lang="en-AU"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5364088" y="476672"/>
            <a:ext cx="2872861" cy="648072"/>
          </a:xfrm>
        </p:spPr>
        <p:txBody>
          <a:bodyPr>
            <a:noAutofit/>
          </a:bodyPr>
          <a:lstStyle/>
          <a:p>
            <a:r>
              <a:rPr lang="en-US" sz="2400" dirty="0"/>
              <a:t>Perceived threat</a:t>
            </a:r>
            <a:endParaRPr lang="en-AU" sz="24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E7350EA2-1800-4338-BB03-1C922FE6F0E1}"/>
              </a:ext>
            </a:extLst>
          </p:cNvPr>
          <p:cNvPicPr>
            <a:picLocks noChangeAspect="1"/>
          </p:cNvPicPr>
          <p:nvPr/>
        </p:nvPicPr>
        <p:blipFill>
          <a:blip r:embed="rId2"/>
          <a:stretch>
            <a:fillRect/>
          </a:stretch>
        </p:blipFill>
        <p:spPr>
          <a:xfrm>
            <a:off x="443200" y="1844824"/>
            <a:ext cx="4728088" cy="2592288"/>
          </a:xfrm>
          <a:prstGeom prst="rect">
            <a:avLst/>
          </a:prstGeom>
        </p:spPr>
      </p:pic>
      <p:pic>
        <p:nvPicPr>
          <p:cNvPr id="8" name="Picture 3">
            <a:extLst>
              <a:ext uri="{FF2B5EF4-FFF2-40B4-BE49-F238E27FC236}">
                <a16:creationId xmlns:a16="http://schemas.microsoft.com/office/drawing/2014/main" id="{DBEE8811-1D58-41B7-9B7E-D77644E11B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1720" y="2276872"/>
            <a:ext cx="1341734" cy="597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43373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5322717" y="2013048"/>
            <a:ext cx="3384376" cy="4075716"/>
          </a:xfrm>
        </p:spPr>
        <p:txBody>
          <a:bodyPr>
            <a:normAutofit lnSpcReduction="10000"/>
          </a:bodyPr>
          <a:lstStyle/>
          <a:p>
            <a:r>
              <a:rPr lang="en-US" dirty="0"/>
              <a:t>What are the BENEFITS of participating in the prevention strategy?</a:t>
            </a:r>
          </a:p>
          <a:p>
            <a:r>
              <a:rPr lang="en-US" dirty="0"/>
              <a:t>The individual must be convinced that the intervention is SAFE and will WORK.</a:t>
            </a:r>
          </a:p>
          <a:p>
            <a:endParaRPr lang="en-US" dirty="0"/>
          </a:p>
          <a:p>
            <a:r>
              <a:rPr lang="en-US" dirty="0"/>
              <a:t>E.g. Bill understands that getting the flu shot will significantly reduce his chance of getting the flu, and it will protect others by creating herd immunity. </a:t>
            </a:r>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5292080" y="562372"/>
            <a:ext cx="2872861" cy="648072"/>
          </a:xfrm>
        </p:spPr>
        <p:txBody>
          <a:bodyPr>
            <a:noAutofit/>
          </a:bodyPr>
          <a:lstStyle/>
          <a:p>
            <a:r>
              <a:rPr lang="en-US" sz="2400" dirty="0"/>
              <a:t>Perceived benefits of the specific action</a:t>
            </a:r>
            <a:endParaRPr lang="en-AU" sz="24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7E0A703B-B36B-41F0-82A4-32C6EBE07FCF}"/>
              </a:ext>
            </a:extLst>
          </p:cNvPr>
          <p:cNvPicPr>
            <a:picLocks noChangeAspect="1"/>
          </p:cNvPicPr>
          <p:nvPr/>
        </p:nvPicPr>
        <p:blipFill>
          <a:blip r:embed="rId2"/>
          <a:stretch>
            <a:fillRect/>
          </a:stretch>
        </p:blipFill>
        <p:spPr>
          <a:xfrm>
            <a:off x="387965" y="2163616"/>
            <a:ext cx="4966006" cy="2722733"/>
          </a:xfrm>
          <a:prstGeom prst="rect">
            <a:avLst/>
          </a:prstGeom>
        </p:spPr>
      </p:pic>
      <p:pic>
        <p:nvPicPr>
          <p:cNvPr id="8" name="Picture 3">
            <a:extLst>
              <a:ext uri="{FF2B5EF4-FFF2-40B4-BE49-F238E27FC236}">
                <a16:creationId xmlns:a16="http://schemas.microsoft.com/office/drawing/2014/main" id="{DBEE8811-1D58-41B7-9B7E-D77644E11B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837" y="3645024"/>
            <a:ext cx="1293973" cy="576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5131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5322717" y="2013048"/>
            <a:ext cx="3384376" cy="4075716"/>
          </a:xfrm>
        </p:spPr>
        <p:txBody>
          <a:bodyPr>
            <a:normAutofit/>
          </a:bodyPr>
          <a:lstStyle/>
          <a:p>
            <a:r>
              <a:rPr lang="en-US" dirty="0"/>
              <a:t>What are the reasons why the individual should not participate in the prevention strategy?</a:t>
            </a:r>
          </a:p>
          <a:p>
            <a:endParaRPr lang="en-US" dirty="0"/>
          </a:p>
          <a:p>
            <a:r>
              <a:rPr lang="en-US" dirty="0" err="1"/>
              <a:t>Eg.</a:t>
            </a:r>
            <a:r>
              <a:rPr lang="en-US" dirty="0"/>
              <a:t> Bill might feel that engaging in this strategy will cost him a little money and time to go to the doctor. </a:t>
            </a:r>
          </a:p>
          <a:p>
            <a:pPr marL="0" indent="0">
              <a:buNone/>
            </a:pPr>
            <a:endParaRPr lang="en-US" dirty="0"/>
          </a:p>
          <a:p>
            <a:endParaRPr lang="en-US"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5292080" y="562372"/>
            <a:ext cx="2872861" cy="648072"/>
          </a:xfrm>
        </p:spPr>
        <p:txBody>
          <a:bodyPr>
            <a:noAutofit/>
          </a:bodyPr>
          <a:lstStyle/>
          <a:p>
            <a:r>
              <a:rPr lang="en-US" sz="2400" dirty="0"/>
              <a:t>Perceived barriers of the specific action</a:t>
            </a:r>
            <a:endParaRPr lang="en-AU" sz="24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E86EEBB6-A532-41D3-A5FE-95A1E5238F76}"/>
              </a:ext>
            </a:extLst>
          </p:cNvPr>
          <p:cNvPicPr>
            <a:picLocks noChangeAspect="1"/>
          </p:cNvPicPr>
          <p:nvPr/>
        </p:nvPicPr>
        <p:blipFill>
          <a:blip r:embed="rId2"/>
          <a:stretch>
            <a:fillRect/>
          </a:stretch>
        </p:blipFill>
        <p:spPr>
          <a:xfrm>
            <a:off x="495994" y="1901743"/>
            <a:ext cx="4932040" cy="2704110"/>
          </a:xfrm>
          <a:prstGeom prst="rect">
            <a:avLst/>
          </a:prstGeom>
        </p:spPr>
      </p:pic>
      <p:pic>
        <p:nvPicPr>
          <p:cNvPr id="8" name="Picture 3">
            <a:extLst>
              <a:ext uri="{FF2B5EF4-FFF2-40B4-BE49-F238E27FC236}">
                <a16:creationId xmlns:a16="http://schemas.microsoft.com/office/drawing/2014/main" id="{DBEE8811-1D58-41B7-9B7E-D77644E11B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994" y="4041356"/>
            <a:ext cx="1340868" cy="5969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97430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5322717" y="1556792"/>
            <a:ext cx="3384376" cy="4531972"/>
          </a:xfrm>
        </p:spPr>
        <p:txBody>
          <a:bodyPr>
            <a:normAutofit fontScale="85000" lnSpcReduction="10000"/>
          </a:bodyPr>
          <a:lstStyle/>
          <a:p>
            <a:r>
              <a:rPr lang="en-US" dirty="0"/>
              <a:t>What is the individuals perception of the potential success of this prevention strategy?</a:t>
            </a:r>
          </a:p>
          <a:p>
            <a:endParaRPr lang="en-US" dirty="0"/>
          </a:p>
          <a:p>
            <a:r>
              <a:rPr lang="en-US" dirty="0"/>
              <a:t>Their expectations is based on their:</a:t>
            </a:r>
          </a:p>
          <a:p>
            <a:pPr marL="457200" indent="-457200">
              <a:buAutoNum type="arabicPeriod"/>
            </a:pPr>
            <a:r>
              <a:rPr lang="en-US" dirty="0"/>
              <a:t>Perceived Benefits</a:t>
            </a:r>
          </a:p>
          <a:p>
            <a:pPr marL="457200" indent="-457200">
              <a:buAutoNum type="arabicPeriod"/>
            </a:pPr>
            <a:r>
              <a:rPr lang="en-US" dirty="0"/>
              <a:t>Perceived Barriers</a:t>
            </a:r>
          </a:p>
          <a:p>
            <a:r>
              <a:rPr lang="en-US" dirty="0"/>
              <a:t>For change to happen, the individual must BELIEVE that the </a:t>
            </a:r>
            <a:r>
              <a:rPr lang="en-US" u="sng" dirty="0"/>
              <a:t>benefits outweigh the barriers.</a:t>
            </a:r>
          </a:p>
          <a:p>
            <a:r>
              <a:rPr lang="en-US" dirty="0"/>
              <a:t>E.g. Bill believes that the little time and money that is required for him to get the flu shot is worth it to be protected against the flu. </a:t>
            </a:r>
          </a:p>
          <a:p>
            <a:endParaRPr lang="en-US" dirty="0"/>
          </a:p>
          <a:p>
            <a:pPr marL="0" indent="0">
              <a:buNone/>
            </a:pPr>
            <a:endParaRPr lang="en-US" dirty="0"/>
          </a:p>
          <a:p>
            <a:endParaRPr lang="en-US"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5292080" y="562372"/>
            <a:ext cx="2872861" cy="648072"/>
          </a:xfrm>
        </p:spPr>
        <p:txBody>
          <a:bodyPr>
            <a:noAutofit/>
          </a:bodyPr>
          <a:lstStyle/>
          <a:p>
            <a:r>
              <a:rPr lang="en-US" sz="2400" dirty="0"/>
              <a:t>Outcome Expectations</a:t>
            </a:r>
            <a:endParaRPr lang="en-AU" sz="24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6D9CD660-CFFE-438D-A69A-1DAF28D33F19}"/>
              </a:ext>
            </a:extLst>
          </p:cNvPr>
          <p:cNvPicPr>
            <a:picLocks noChangeAspect="1"/>
          </p:cNvPicPr>
          <p:nvPr/>
        </p:nvPicPr>
        <p:blipFill>
          <a:blip r:embed="rId2"/>
          <a:stretch>
            <a:fillRect/>
          </a:stretch>
        </p:blipFill>
        <p:spPr>
          <a:xfrm>
            <a:off x="375359" y="2276872"/>
            <a:ext cx="4572000" cy="2506709"/>
          </a:xfrm>
          <a:prstGeom prst="rect">
            <a:avLst/>
          </a:prstGeom>
        </p:spPr>
      </p:pic>
      <p:pic>
        <p:nvPicPr>
          <p:cNvPr id="8" name="Picture 3">
            <a:extLst>
              <a:ext uri="{FF2B5EF4-FFF2-40B4-BE49-F238E27FC236}">
                <a16:creationId xmlns:a16="http://schemas.microsoft.com/office/drawing/2014/main" id="{DBEE8811-1D58-41B7-9B7E-D77644E11B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5609" y="3861048"/>
            <a:ext cx="1534399" cy="68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1760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5322717" y="1556792"/>
            <a:ext cx="3384376" cy="4531972"/>
          </a:xfrm>
        </p:spPr>
        <p:txBody>
          <a:bodyPr>
            <a:normAutofit fontScale="92500" lnSpcReduction="10000"/>
          </a:bodyPr>
          <a:lstStyle/>
          <a:p>
            <a:r>
              <a:rPr lang="en-US" dirty="0"/>
              <a:t>An individuals self belief that they can engage in the prevention strategy.</a:t>
            </a:r>
          </a:p>
          <a:p>
            <a:r>
              <a:rPr lang="en-US" dirty="0"/>
              <a:t>Outcome expectations and perceived threat can have an impact on ones perceived ability to participate in an intervention for their health. </a:t>
            </a:r>
          </a:p>
          <a:p>
            <a:r>
              <a:rPr lang="en-US" dirty="0"/>
              <a:t>E.g. Bill believes that he is at a high risk of getting the flu. He also believes that the flu shot is an achievable and effective way to prevent him from getting the flu. Therefore, Bill believes that he can go and get the flu shot. Good job, Bill. </a:t>
            </a:r>
          </a:p>
          <a:p>
            <a:endParaRPr lang="en-US" dirty="0"/>
          </a:p>
          <a:p>
            <a:pPr marL="0" indent="0">
              <a:buNone/>
            </a:pPr>
            <a:endParaRPr lang="en-US" dirty="0"/>
          </a:p>
          <a:p>
            <a:endParaRPr lang="en-US"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5292080" y="562372"/>
            <a:ext cx="2872861" cy="648072"/>
          </a:xfrm>
        </p:spPr>
        <p:txBody>
          <a:bodyPr>
            <a:noAutofit/>
          </a:bodyPr>
          <a:lstStyle/>
          <a:p>
            <a:r>
              <a:rPr lang="en-US" sz="2400" dirty="0"/>
              <a:t>Self Efficacy</a:t>
            </a:r>
            <a:endParaRPr lang="en-AU" sz="24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6E67FD04-D729-47EB-BDA0-77EE68C4E5EF}"/>
              </a:ext>
            </a:extLst>
          </p:cNvPr>
          <p:cNvPicPr>
            <a:picLocks noChangeAspect="1"/>
          </p:cNvPicPr>
          <p:nvPr/>
        </p:nvPicPr>
        <p:blipFill>
          <a:blip r:embed="rId2"/>
          <a:stretch>
            <a:fillRect/>
          </a:stretch>
        </p:blipFill>
        <p:spPr>
          <a:xfrm>
            <a:off x="515540" y="2060848"/>
            <a:ext cx="4791947" cy="2627301"/>
          </a:xfrm>
          <a:prstGeom prst="rect">
            <a:avLst/>
          </a:prstGeom>
        </p:spPr>
      </p:pic>
      <p:pic>
        <p:nvPicPr>
          <p:cNvPr id="8" name="Picture 3">
            <a:extLst>
              <a:ext uri="{FF2B5EF4-FFF2-40B4-BE49-F238E27FC236}">
                <a16:creationId xmlns:a16="http://schemas.microsoft.com/office/drawing/2014/main" id="{DBEE8811-1D58-41B7-9B7E-D77644E11B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0116" y="3119901"/>
            <a:ext cx="1143767" cy="509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90135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9" y="1556792"/>
            <a:ext cx="4012060" cy="4531972"/>
          </a:xfrm>
        </p:spPr>
        <p:txBody>
          <a:bodyPr>
            <a:normAutofit lnSpcReduction="10000"/>
          </a:bodyPr>
          <a:lstStyle/>
          <a:p>
            <a:pPr>
              <a:lnSpc>
                <a:spcPct val="90000"/>
              </a:lnSpc>
            </a:pPr>
            <a:r>
              <a:rPr lang="en-US" b="1" u="sng" dirty="0"/>
              <a:t>Internal: </a:t>
            </a:r>
            <a:r>
              <a:rPr lang="en-US" dirty="0"/>
              <a:t>pain, illness.</a:t>
            </a:r>
          </a:p>
          <a:p>
            <a:pPr>
              <a:lnSpc>
                <a:spcPct val="90000"/>
              </a:lnSpc>
            </a:pPr>
            <a:r>
              <a:rPr lang="en-US" b="1" u="sng" dirty="0"/>
              <a:t>External: </a:t>
            </a:r>
            <a:r>
              <a:rPr lang="en-US" dirty="0"/>
              <a:t>illness/pain of someone close to you, the media, product health warning labels etc.</a:t>
            </a:r>
          </a:p>
          <a:p>
            <a:pPr>
              <a:lnSpc>
                <a:spcPct val="90000"/>
              </a:lnSpc>
            </a:pPr>
            <a:endParaRPr lang="en-US" dirty="0"/>
          </a:p>
          <a:p>
            <a:pPr>
              <a:lnSpc>
                <a:spcPct val="90000"/>
              </a:lnSpc>
            </a:pPr>
            <a:r>
              <a:rPr lang="en-US" dirty="0" err="1"/>
              <a:t>Eg.</a:t>
            </a:r>
            <a:r>
              <a:rPr lang="en-US" dirty="0"/>
              <a:t> Postcard reminder from the dentist for your checkup….Internal or external Cue to Action??</a:t>
            </a:r>
          </a:p>
          <a:p>
            <a:pPr>
              <a:lnSpc>
                <a:spcPct val="90000"/>
              </a:lnSpc>
            </a:pPr>
            <a:endParaRPr lang="en-US" dirty="0"/>
          </a:p>
          <a:p>
            <a:pPr>
              <a:lnSpc>
                <a:spcPct val="90000"/>
              </a:lnSpc>
            </a:pPr>
            <a:r>
              <a:rPr lang="en-US" dirty="0"/>
              <a:t>CUE INTENSITY:  how intense the Cue is…varies between individuals (depending on perceived susceptibility, perceived barriers, perceived benefits </a:t>
            </a:r>
            <a:r>
              <a:rPr lang="en-US" dirty="0" err="1"/>
              <a:t>etc</a:t>
            </a:r>
            <a:r>
              <a:rPr lang="en-US" dirty="0"/>
              <a:t>)</a:t>
            </a:r>
            <a:endParaRPr lang="en-AU" dirty="0"/>
          </a:p>
          <a:p>
            <a:endParaRPr lang="en-US" dirty="0"/>
          </a:p>
          <a:p>
            <a:pPr marL="0" indent="0">
              <a:buNone/>
            </a:pPr>
            <a:endParaRPr lang="en-US" dirty="0"/>
          </a:p>
          <a:p>
            <a:endParaRPr lang="en-US"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t>Cues to Action</a:t>
            </a:r>
            <a:endParaRPr lang="en-AU" sz="3200" dirty="0">
              <a:latin typeface="Arial" panose="020B0604020202020204" pitchFamily="34" charset="0"/>
              <a:cs typeface="Arial" panose="020B0604020202020204" pitchFamily="34" charset="0"/>
            </a:endParaRPr>
          </a:p>
        </p:txBody>
      </p:sp>
      <p:pic>
        <p:nvPicPr>
          <p:cNvPr id="9" name="Picture 8" descr="A picture containing animal&#10;&#10;Description automatically generated">
            <a:extLst>
              <a:ext uri="{FF2B5EF4-FFF2-40B4-BE49-F238E27FC236}">
                <a16:creationId xmlns:a16="http://schemas.microsoft.com/office/drawing/2014/main" id="{2CAC7D10-AD6E-4116-B7EA-75AD7F54E5C1}"/>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8365" r="13857" b="4"/>
          <a:stretch/>
        </p:blipFill>
        <p:spPr>
          <a:xfrm rot="5400000">
            <a:off x="4746147" y="2249776"/>
            <a:ext cx="3882362" cy="2358448"/>
          </a:xfrm>
          <a:prstGeom prst="rect">
            <a:avLst/>
          </a:prstGeom>
        </p:spPr>
      </p:pic>
      <p:sp>
        <p:nvSpPr>
          <p:cNvPr id="11" name="TextBox 10">
            <a:extLst>
              <a:ext uri="{FF2B5EF4-FFF2-40B4-BE49-F238E27FC236}">
                <a16:creationId xmlns:a16="http://schemas.microsoft.com/office/drawing/2014/main" id="{F2F8BAB7-45C4-403B-8C2A-F509A9A1CEF7}"/>
              </a:ext>
            </a:extLst>
          </p:cNvPr>
          <p:cNvSpPr txBox="1"/>
          <p:nvPr/>
        </p:nvSpPr>
        <p:spPr>
          <a:xfrm>
            <a:off x="11747294" y="5986433"/>
            <a:ext cx="2396810"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s://www.flickr.com/photos/esthermax/30230911806">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en-AU" sz="700">
              <a:solidFill>
                <a:srgbClr val="FFFFFF"/>
              </a:solidFill>
            </a:endParaRPr>
          </a:p>
        </p:txBody>
      </p:sp>
    </p:spTree>
    <p:extLst>
      <p:ext uri="{BB962C8B-B14F-4D97-AF65-F5344CB8AC3E}">
        <p14:creationId xmlns:p14="http://schemas.microsoft.com/office/powerpoint/2010/main" val="3909056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141539" y="536833"/>
            <a:ext cx="3769644" cy="869249"/>
          </a:xfrm>
        </p:spPr>
        <p:txBody>
          <a:bodyPr anchor="ctr">
            <a:normAutofit/>
          </a:bodyPr>
          <a:lstStyle/>
          <a:p>
            <a:r>
              <a:rPr lang="en-US" dirty="0">
                <a:solidFill>
                  <a:srgbClr val="FFFFFF"/>
                </a:solidFill>
                <a:latin typeface="Arial" panose="020B0604020202020204" pitchFamily="34" charset="0"/>
                <a:cs typeface="Arial" panose="020B0604020202020204" pitchFamily="34" charset="0"/>
              </a:rPr>
              <a:t>Class discussion</a:t>
            </a:r>
            <a:endParaRPr lang="en-AU" dirty="0">
              <a:solidFill>
                <a:srgbClr val="FFFFFF"/>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5657774" y="2036704"/>
            <a:ext cx="3136483" cy="3518355"/>
          </a:xfrm>
        </p:spPr>
        <p:txBody>
          <a:bodyPr anchor="t">
            <a:normAutofit fontScale="92500" lnSpcReduction="20000"/>
          </a:bodyPr>
          <a:lstStyle/>
          <a:p>
            <a:pPr marL="0" indent="0">
              <a:buNone/>
            </a:pPr>
            <a:r>
              <a:rPr lang="en-US" sz="2400" dirty="0">
                <a:solidFill>
                  <a:schemeClr val="bg1"/>
                </a:solidFill>
                <a:latin typeface="Arial" panose="020B0604020202020204" pitchFamily="34" charset="0"/>
                <a:cs typeface="Arial" panose="020B0604020202020204" pitchFamily="34" charset="0"/>
              </a:rPr>
              <a:t>What are some commonly held beliefs regarding health behaviours  that adolescent Australians might have?</a:t>
            </a:r>
          </a:p>
          <a:p>
            <a:pPr marL="0" indent="0">
              <a:buNone/>
            </a:pPr>
            <a:r>
              <a:rPr lang="en-US" sz="2400" dirty="0">
                <a:solidFill>
                  <a:schemeClr val="bg1"/>
                </a:solidFill>
                <a:latin typeface="Arial" panose="020B0604020202020204" pitchFamily="34" charset="0"/>
                <a:cs typeface="Arial" panose="020B0604020202020204" pitchFamily="34" charset="0"/>
              </a:rPr>
              <a:t>Think: alcohol use, tobacco use, exercise, eating junk food, seeing a psychologist, tanning?</a:t>
            </a:r>
            <a:endParaRPr lang="en-AU" sz="2400" dirty="0">
              <a:solidFill>
                <a:schemeClr val="bg1"/>
              </a:solidFill>
              <a:latin typeface="Arial" panose="020B0604020202020204" pitchFamily="34" charset="0"/>
              <a:cs typeface="Arial" panose="020B0604020202020204" pitchFamily="34" charset="0"/>
            </a:endParaRPr>
          </a:p>
        </p:txBody>
      </p:sp>
      <p:pic>
        <p:nvPicPr>
          <p:cNvPr id="5" name="Picture 4" descr="A close up of a toy&#10;&#10;Description automatically generated">
            <a:extLst>
              <a:ext uri="{FF2B5EF4-FFF2-40B4-BE49-F238E27FC236}">
                <a16:creationId xmlns:a16="http://schemas.microsoft.com/office/drawing/2014/main" id="{13743199-09C2-4E96-AF13-A00EFF607C1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8654" y="2036704"/>
            <a:ext cx="2949173" cy="2467475"/>
          </a:xfrm>
          <a:prstGeom prst="rect">
            <a:avLst/>
          </a:prstGeom>
        </p:spPr>
      </p:pic>
      <p:sp>
        <p:nvSpPr>
          <p:cNvPr id="6" name="TextBox 5">
            <a:extLst>
              <a:ext uri="{FF2B5EF4-FFF2-40B4-BE49-F238E27FC236}">
                <a16:creationId xmlns:a16="http://schemas.microsoft.com/office/drawing/2014/main" id="{C17BC17D-11F3-4B07-A8AF-9D3D50C0D52F}"/>
              </a:ext>
            </a:extLst>
          </p:cNvPr>
          <p:cNvSpPr txBox="1"/>
          <p:nvPr/>
        </p:nvSpPr>
        <p:spPr>
          <a:xfrm>
            <a:off x="638654" y="4556334"/>
            <a:ext cx="2775812" cy="369332"/>
          </a:xfrm>
          <a:prstGeom prst="rect">
            <a:avLst/>
          </a:prstGeom>
          <a:noFill/>
        </p:spPr>
        <p:txBody>
          <a:bodyPr wrap="square" rtlCol="0">
            <a:spAutoFit/>
          </a:bodyPr>
          <a:lstStyle/>
          <a:p>
            <a:r>
              <a:rPr lang="en-AU" sz="900">
                <a:hlinkClick r:id="rId3" tooltip="https://www.aliem.com/2011/04/article-review-reframing-research-on/facdev/"/>
              </a:rPr>
              <a:t>This Photo</a:t>
            </a:r>
            <a:r>
              <a:rPr lang="en-AU" sz="900"/>
              <a:t> by Unknown Author is licensed under </a:t>
            </a:r>
            <a:r>
              <a:rPr lang="en-AU" sz="900">
                <a:hlinkClick r:id="rId4" tooltip="https://creativecommons.org/licenses/by-nc-nd/3.0/"/>
              </a:rPr>
              <a:t>CC BY-NC-ND</a:t>
            </a:r>
            <a:endParaRPr lang="en-AU" sz="900"/>
          </a:p>
        </p:txBody>
      </p:sp>
    </p:spTree>
    <p:extLst>
      <p:ext uri="{BB962C8B-B14F-4D97-AF65-F5344CB8AC3E}">
        <p14:creationId xmlns:p14="http://schemas.microsoft.com/office/powerpoint/2010/main" val="3918712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1556792"/>
            <a:ext cx="6028283" cy="4531972"/>
          </a:xfrm>
        </p:spPr>
        <p:txBody>
          <a:bodyPr>
            <a:normAutofit/>
          </a:bodyPr>
          <a:lstStyle/>
          <a:p>
            <a:pPr marL="0" indent="0">
              <a:buNone/>
            </a:pPr>
            <a:r>
              <a:rPr lang="en-AU" dirty="0">
                <a:hlinkClick r:id="rId2"/>
              </a:rPr>
              <a:t>https://www.youtube.com/watch?v=6SfTbTkEozA</a:t>
            </a:r>
            <a:endParaRPr lang="en-AU" dirty="0"/>
          </a:p>
          <a:p>
            <a:pPr marL="0" indent="0">
              <a:buNone/>
            </a:pPr>
            <a:r>
              <a:rPr lang="en-US" dirty="0"/>
              <a:t>(4 mins)</a:t>
            </a:r>
            <a:endParaRPr lang="en-AU"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t>Health Belief Model Overview</a:t>
            </a:r>
            <a:endParaRPr lang="en-AU"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074372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9" y="1556792"/>
            <a:ext cx="4012060" cy="4531972"/>
          </a:xfrm>
        </p:spPr>
        <p:txBody>
          <a:bodyPr>
            <a:normAutofit/>
          </a:bodyPr>
          <a:lstStyle/>
          <a:p>
            <a:pPr marL="0" indent="0">
              <a:lnSpc>
                <a:spcPct val="90000"/>
              </a:lnSpc>
              <a:buNone/>
            </a:pPr>
            <a:r>
              <a:rPr lang="en-US" dirty="0"/>
              <a:t>Apply the Health Belief Model to an individual who is considering utilizing Breast Cancer Screening services in Australia. Draw the Model and include MINIMUM 2-3 points for each heading.</a:t>
            </a:r>
            <a:endParaRPr lang="en-AU" dirty="0"/>
          </a:p>
          <a:p>
            <a:pPr marL="0" indent="0">
              <a:lnSpc>
                <a:spcPct val="90000"/>
              </a:lnSpc>
              <a:buNone/>
            </a:pPr>
            <a:endParaRPr lang="en-US" dirty="0"/>
          </a:p>
          <a:p>
            <a:pPr marL="0" indent="0">
              <a:buNone/>
            </a:pPr>
            <a:endParaRPr lang="en-US" dirty="0"/>
          </a:p>
          <a:p>
            <a:endParaRPr lang="en-US"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t>HBM Application Task</a:t>
            </a:r>
            <a:endParaRPr lang="en-AU" sz="3200" dirty="0">
              <a:latin typeface="Arial" panose="020B0604020202020204" pitchFamily="34" charset="0"/>
              <a:cs typeface="Arial" panose="020B0604020202020204" pitchFamily="34" charset="0"/>
            </a:endParaRPr>
          </a:p>
        </p:txBody>
      </p:sp>
      <p:pic>
        <p:nvPicPr>
          <p:cNvPr id="4" name="Picture 3" descr="A picture containing person, man, car, standing&#10;&#10;Description automatically generated">
            <a:extLst>
              <a:ext uri="{FF2B5EF4-FFF2-40B4-BE49-F238E27FC236}">
                <a16:creationId xmlns:a16="http://schemas.microsoft.com/office/drawing/2014/main" id="{CBA0BD54-D206-4881-8434-ACECD90D37B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499992" y="3243770"/>
            <a:ext cx="3566170" cy="2852936"/>
          </a:xfrm>
          <a:prstGeom prst="rect">
            <a:avLst/>
          </a:prstGeom>
        </p:spPr>
      </p:pic>
      <p:sp>
        <p:nvSpPr>
          <p:cNvPr id="5" name="TextBox 4">
            <a:extLst>
              <a:ext uri="{FF2B5EF4-FFF2-40B4-BE49-F238E27FC236}">
                <a16:creationId xmlns:a16="http://schemas.microsoft.com/office/drawing/2014/main" id="{58C6639B-8674-4256-A9EE-DD5D1A08C49A}"/>
              </a:ext>
            </a:extLst>
          </p:cNvPr>
          <p:cNvSpPr txBox="1"/>
          <p:nvPr/>
        </p:nvSpPr>
        <p:spPr>
          <a:xfrm>
            <a:off x="4499992" y="6233934"/>
            <a:ext cx="3566170" cy="230832"/>
          </a:xfrm>
          <a:prstGeom prst="rect">
            <a:avLst/>
          </a:prstGeom>
          <a:noFill/>
        </p:spPr>
        <p:txBody>
          <a:bodyPr wrap="square" rtlCol="0">
            <a:spAutoFit/>
          </a:bodyPr>
          <a:lstStyle/>
          <a:p>
            <a:r>
              <a:rPr lang="en-AU" sz="900">
                <a:hlinkClick r:id="rId3" tooltip="https://commons.wikimedia.org/wiki/File:Woman_receives_mammogram_(3).jpg"/>
              </a:rPr>
              <a:t>This Photo</a:t>
            </a:r>
            <a:r>
              <a:rPr lang="en-AU" sz="900"/>
              <a:t> by Unknown Author is licensed under </a:t>
            </a:r>
            <a:r>
              <a:rPr lang="en-AU" sz="900">
                <a:hlinkClick r:id="rId4" tooltip="https://creativecommons.org/licenses/by-sa/3.0/"/>
              </a:rPr>
              <a:t>CC BY-SA</a:t>
            </a:r>
            <a:endParaRPr lang="en-AU" sz="900"/>
          </a:p>
        </p:txBody>
      </p:sp>
    </p:spTree>
    <p:extLst>
      <p:ext uri="{BB962C8B-B14F-4D97-AF65-F5344CB8AC3E}">
        <p14:creationId xmlns:p14="http://schemas.microsoft.com/office/powerpoint/2010/main" val="27669584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1556792"/>
            <a:ext cx="7108403" cy="4531972"/>
          </a:xfrm>
        </p:spPr>
        <p:txBody>
          <a:bodyPr>
            <a:normAutofit/>
          </a:bodyPr>
          <a:lstStyle/>
          <a:p>
            <a:r>
              <a:rPr lang="en-US" dirty="0"/>
              <a:t>Lockhart, E. (2010). </a:t>
            </a:r>
            <a:r>
              <a:rPr lang="en-US" i="1" dirty="0"/>
              <a:t>Health Studies Stage 2A-b. </a:t>
            </a:r>
            <a:r>
              <a:rPr lang="en-US" dirty="0"/>
              <a:t>Madeley: Print Publishing.</a:t>
            </a:r>
            <a:endParaRPr lang="en-AU" dirty="0"/>
          </a:p>
          <a:p>
            <a:endParaRPr lang="en-AU" dirty="0"/>
          </a:p>
          <a:p>
            <a:r>
              <a:rPr lang="en-AU" dirty="0"/>
              <a:t>Image From:    http://www.ohprs.ca/hp101/mod4/module4c3.htm</a:t>
            </a:r>
          </a:p>
          <a:p>
            <a:pPr marL="0" indent="0">
              <a:lnSpc>
                <a:spcPct val="90000"/>
              </a:lnSpc>
              <a:buNone/>
            </a:pPr>
            <a:endParaRPr lang="en-US" dirty="0"/>
          </a:p>
          <a:p>
            <a:pPr marL="0" indent="0">
              <a:buNone/>
            </a:pPr>
            <a:endParaRPr lang="en-US" dirty="0"/>
          </a:p>
          <a:p>
            <a:endParaRPr lang="en-US"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t>Sources</a:t>
            </a:r>
            <a:endParaRPr lang="en-AU"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644830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65032"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99781" y="3681413"/>
            <a:ext cx="3572669"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93473" y="-8467"/>
            <a:ext cx="2255512"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947"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6616" y="3048000"/>
            <a:ext cx="244475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8241"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6115" y="3589867"/>
            <a:ext cx="1362870"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08000" y="609600"/>
            <a:ext cx="2882531" cy="5175624"/>
          </a:xfrm>
        </p:spPr>
        <p:txBody>
          <a:bodyPr anchor="ctr">
            <a:normAutofit/>
          </a:bodyPr>
          <a:lstStyle/>
          <a:p>
            <a:br>
              <a:rPr lang="en-US" dirty="0">
                <a:solidFill>
                  <a:schemeClr val="tx1"/>
                </a:solidFill>
                <a:latin typeface="Arial" panose="020B0604020202020204" pitchFamily="34" charset="0"/>
                <a:cs typeface="Arial" panose="020B0604020202020204" pitchFamily="34" charset="0"/>
              </a:rPr>
            </a:br>
            <a:r>
              <a:rPr lang="en-US" dirty="0">
                <a:solidFill>
                  <a:schemeClr val="tx1"/>
                </a:solidFill>
                <a:latin typeface="Arial" panose="020B0604020202020204" pitchFamily="34" charset="0"/>
                <a:cs typeface="Arial" panose="020B0604020202020204" pitchFamily="34" charset="0"/>
              </a:rPr>
              <a:t>Self Management Skills #1</a:t>
            </a:r>
            <a:br>
              <a:rPr lang="en-US" dirty="0">
                <a:solidFill>
                  <a:srgbClr val="FF0000"/>
                </a:solidFill>
                <a:latin typeface="Arial" panose="020B0604020202020204" pitchFamily="34" charset="0"/>
                <a:cs typeface="Arial" panose="020B0604020202020204" pitchFamily="34" charset="0"/>
              </a:rPr>
            </a:br>
            <a:br>
              <a:rPr lang="en-US" dirty="0">
                <a:solidFill>
                  <a:srgbClr val="FF0000"/>
                </a:solidFill>
                <a:latin typeface="Arial" panose="020B0604020202020204" pitchFamily="34" charset="0"/>
                <a:cs typeface="Arial" panose="020B0604020202020204" pitchFamily="34" charset="0"/>
              </a:rPr>
            </a:br>
            <a:endParaRPr lang="en-AU" dirty="0">
              <a:solidFill>
                <a:srgbClr val="FF0000"/>
              </a:solidFill>
              <a:latin typeface="Arial" panose="020B0604020202020204" pitchFamily="34" charset="0"/>
              <a:cs typeface="Arial" panose="020B0604020202020204" pitchFamily="34" charset="0"/>
            </a:endParaRP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1615" y="-8467"/>
            <a:ext cx="5332385"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3" name="Content Placeholder 2"/>
          <p:cNvSpPr>
            <a:spLocks noGrp="1"/>
          </p:cNvSpPr>
          <p:nvPr>
            <p:ph idx="1"/>
          </p:nvPr>
        </p:nvSpPr>
        <p:spPr>
          <a:xfrm>
            <a:off x="4587063" y="609601"/>
            <a:ext cx="4133472" cy="5175624"/>
          </a:xfrm>
        </p:spPr>
        <p:txBody>
          <a:bodyPr anchor="ctr">
            <a:normAutofit/>
          </a:bodyPr>
          <a:lstStyle/>
          <a:p>
            <a:pPr marL="0" indent="0">
              <a:buNone/>
            </a:pPr>
            <a:r>
              <a:rPr lang="en-US" u="sng" dirty="0">
                <a:solidFill>
                  <a:srgbClr val="FFFFFF"/>
                </a:solidFill>
                <a:latin typeface="Arial" panose="020B0604020202020204" pitchFamily="34" charset="0"/>
                <a:cs typeface="Arial" panose="020B0604020202020204" pitchFamily="34" charset="0"/>
              </a:rPr>
              <a:t>SYLLABUS POINTS:</a:t>
            </a:r>
          </a:p>
          <a:p>
            <a:pPr marL="0" lvl="0" indent="0">
              <a:buNone/>
            </a:pPr>
            <a:r>
              <a:rPr lang="en-AU" dirty="0"/>
              <a:t>Coping Skills and Strategies</a:t>
            </a:r>
          </a:p>
          <a:p>
            <a:pPr lvl="0">
              <a:buClr>
                <a:schemeClr val="tx1"/>
              </a:buClr>
              <a:buFont typeface="Arial" panose="020B0604020202020204" pitchFamily="34" charset="0"/>
              <a:buChar char="•"/>
            </a:pPr>
            <a:r>
              <a:rPr lang="en-AU" dirty="0"/>
              <a:t>Stress management</a:t>
            </a:r>
          </a:p>
          <a:p>
            <a:pPr lvl="0">
              <a:buClr>
                <a:schemeClr val="tx1"/>
              </a:buClr>
              <a:buFont typeface="Arial" panose="020B0604020202020204" pitchFamily="34" charset="0"/>
              <a:buChar char="•"/>
            </a:pPr>
            <a:r>
              <a:rPr lang="en-AU" dirty="0">
                <a:solidFill>
                  <a:srgbClr val="FFFFFF"/>
                </a:solidFill>
                <a:latin typeface="Arial" panose="020B0604020202020204" pitchFamily="34" charset="0"/>
                <a:cs typeface="Arial" panose="020B0604020202020204" pitchFamily="34" charset="0"/>
              </a:rPr>
              <a:t>Accessing support</a:t>
            </a:r>
          </a:p>
          <a:p>
            <a:pPr lvl="0">
              <a:buClr>
                <a:schemeClr val="tx1"/>
              </a:buClr>
              <a:buFont typeface="Arial" panose="020B0604020202020204" pitchFamily="34" charset="0"/>
              <a:buChar char="•"/>
            </a:pPr>
            <a:r>
              <a:rPr lang="en-AU" dirty="0">
                <a:solidFill>
                  <a:srgbClr val="FFFFFF"/>
                </a:solidFill>
                <a:latin typeface="Arial" panose="020B0604020202020204" pitchFamily="34" charset="0"/>
                <a:cs typeface="Arial" panose="020B0604020202020204" pitchFamily="34" charset="0"/>
              </a:rPr>
              <a:t>Time management</a:t>
            </a:r>
          </a:p>
        </p:txBody>
      </p:sp>
    </p:spTree>
    <p:extLst>
      <p:ext uri="{BB962C8B-B14F-4D97-AF65-F5344CB8AC3E}">
        <p14:creationId xmlns:p14="http://schemas.microsoft.com/office/powerpoint/2010/main" val="64139274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1556792"/>
            <a:ext cx="7108403" cy="4531972"/>
          </a:xfrm>
        </p:spPr>
        <p:txBody>
          <a:bodyPr>
            <a:normAutofit/>
          </a:bodyPr>
          <a:lstStyle/>
          <a:p>
            <a:r>
              <a:rPr lang="en-US" b="1" dirty="0">
                <a:latin typeface="Arial" panose="020B0604020202020204" pitchFamily="34" charset="0"/>
                <a:cs typeface="Arial" panose="020B0604020202020204" pitchFamily="34" charset="0"/>
              </a:rPr>
              <a:t>What is a SKILL?</a:t>
            </a:r>
          </a:p>
          <a:p>
            <a:pPr marL="0" indent="0">
              <a:buNone/>
            </a:pPr>
            <a:r>
              <a:rPr lang="en-US" dirty="0">
                <a:solidFill>
                  <a:schemeClr val="tx1"/>
                </a:solidFill>
                <a:latin typeface="Arial" panose="020B0604020202020204" pitchFamily="34" charset="0"/>
                <a:cs typeface="Arial" panose="020B0604020202020204" pitchFamily="34" charset="0"/>
              </a:rPr>
              <a:t>The ability to do something well.</a:t>
            </a:r>
          </a:p>
          <a:p>
            <a:pPr marL="0" indent="0">
              <a:buNone/>
            </a:pPr>
            <a:endParaRPr lang="en-US" dirty="0">
              <a:solidFill>
                <a:schemeClr val="tx1"/>
              </a:solidFill>
              <a:latin typeface="Arial" panose="020B0604020202020204" pitchFamily="34" charset="0"/>
              <a:cs typeface="Arial" panose="020B0604020202020204" pitchFamily="34" charset="0"/>
            </a:endParaRPr>
          </a:p>
          <a:p>
            <a:endParaRPr lang="en-AU" dirty="0">
              <a:latin typeface="Arial" panose="020B0604020202020204" pitchFamily="34" charset="0"/>
              <a:cs typeface="Arial" panose="020B0604020202020204" pitchFamily="34" charset="0"/>
            </a:endParaRPr>
          </a:p>
          <a:p>
            <a:endParaRPr lang="en-AU" dirty="0">
              <a:latin typeface="Arial" panose="020B0604020202020204" pitchFamily="34" charset="0"/>
              <a:cs typeface="Arial" panose="020B0604020202020204" pitchFamily="34" charset="0"/>
            </a:endParaRPr>
          </a:p>
          <a:p>
            <a:r>
              <a:rPr lang="en-AU" b="1" dirty="0">
                <a:latin typeface="Arial" panose="020B0604020202020204" pitchFamily="34" charset="0"/>
                <a:cs typeface="Arial" panose="020B0604020202020204" pitchFamily="34" charset="0"/>
              </a:rPr>
              <a:t>What is a strategy?</a:t>
            </a:r>
          </a:p>
          <a:p>
            <a:pPr marL="0" indent="0">
              <a:buNone/>
            </a:pPr>
            <a:r>
              <a:rPr lang="en-US" dirty="0">
                <a:solidFill>
                  <a:schemeClr val="tx1"/>
                </a:solidFill>
                <a:latin typeface="Arial" panose="020B0604020202020204" pitchFamily="34" charset="0"/>
                <a:cs typeface="Arial" panose="020B0604020202020204" pitchFamily="34" charset="0"/>
              </a:rPr>
              <a:t>A plan of action to achieve a major overall aim. (planning and directing actions or movements)</a:t>
            </a:r>
            <a:endParaRPr lang="en-AU" dirty="0">
              <a:solidFill>
                <a:schemeClr val="tx1"/>
              </a:solidFill>
              <a:latin typeface="Arial" panose="020B0604020202020204" pitchFamily="34" charset="0"/>
              <a:cs typeface="Arial" panose="020B0604020202020204" pitchFamily="34" charset="0"/>
            </a:endParaRPr>
          </a:p>
          <a:p>
            <a:pPr marL="0" indent="0">
              <a:buNone/>
            </a:pPr>
            <a:endParaRPr lang="en-AU" dirty="0">
              <a:solidFill>
                <a:schemeClr val="tx1"/>
              </a:solidFill>
            </a:endParaRPr>
          </a:p>
          <a:p>
            <a:pPr marL="0" indent="0">
              <a:lnSpc>
                <a:spcPct val="90000"/>
              </a:lnSpc>
              <a:buNone/>
            </a:pPr>
            <a:endParaRPr lang="en-US" dirty="0"/>
          </a:p>
          <a:p>
            <a:pPr marL="0" indent="0">
              <a:buNone/>
            </a:pPr>
            <a:endParaRPr lang="en-US" dirty="0"/>
          </a:p>
          <a:p>
            <a:endParaRPr lang="en-US"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latin typeface="Arial" panose="020B0604020202020204" pitchFamily="34" charset="0"/>
                <a:cs typeface="Arial" panose="020B0604020202020204" pitchFamily="34" charset="0"/>
              </a:rPr>
              <a:t>Skills vs Strategies</a:t>
            </a:r>
            <a:endParaRPr lang="en-AU" sz="3200" dirty="0">
              <a:latin typeface="Arial" panose="020B0604020202020204" pitchFamily="34" charset="0"/>
              <a:cs typeface="Arial" panose="020B0604020202020204" pitchFamily="34" charset="0"/>
            </a:endParaRPr>
          </a:p>
        </p:txBody>
      </p:sp>
      <p:pic>
        <p:nvPicPr>
          <p:cNvPr id="1026" name="Picture 2" descr="Image result for skill meme">
            <a:extLst>
              <a:ext uri="{FF2B5EF4-FFF2-40B4-BE49-F238E27FC236}">
                <a16:creationId xmlns:a16="http://schemas.microsoft.com/office/drawing/2014/main" id="{87BEACDA-D298-480D-ACF8-C6B13A3BAA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1301" y="404664"/>
            <a:ext cx="3712035" cy="3103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5023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1556792"/>
            <a:ext cx="7828484" cy="4531972"/>
          </a:xfrm>
        </p:spPr>
        <p:txBody>
          <a:bodyPr>
            <a:normAutofit fontScale="92500" lnSpcReduction="20000"/>
          </a:bodyPr>
          <a:lstStyle/>
          <a:p>
            <a:pPr marL="0" indent="0">
              <a:lnSpc>
                <a:spcPct val="90000"/>
              </a:lnSpc>
              <a:buNone/>
            </a:pPr>
            <a:r>
              <a:rPr lang="en-US" dirty="0">
                <a:latin typeface="Arial" panose="020B0604020202020204" pitchFamily="34" charset="0"/>
                <a:cs typeface="Arial" panose="020B0604020202020204" pitchFamily="34" charset="0"/>
              </a:rPr>
              <a:t>There are 3 key coping skills that we will cover:</a:t>
            </a:r>
          </a:p>
          <a:p>
            <a:pPr marL="0" indent="0">
              <a:lnSpc>
                <a:spcPct val="90000"/>
              </a:lnSpc>
              <a:buNone/>
            </a:pPr>
            <a:r>
              <a:rPr lang="en-US" u="sng" dirty="0">
                <a:latin typeface="Arial" panose="020B0604020202020204" pitchFamily="34" charset="0"/>
                <a:cs typeface="Arial" panose="020B0604020202020204" pitchFamily="34" charset="0"/>
              </a:rPr>
              <a:t>COPING: the ability of an individual to deal effectively with a difficult situation.</a:t>
            </a:r>
            <a:endParaRPr lang="en-AU" u="sng" dirty="0">
              <a:latin typeface="Arial" panose="020B0604020202020204" pitchFamily="34" charset="0"/>
              <a:cs typeface="Arial" panose="020B0604020202020204" pitchFamily="34" charset="0"/>
            </a:endParaRPr>
          </a:p>
          <a:p>
            <a:pPr marL="0" indent="0">
              <a:lnSpc>
                <a:spcPct val="90000"/>
              </a:lnSpc>
              <a:buNone/>
            </a:pPr>
            <a:endParaRPr lang="en-US" dirty="0">
              <a:latin typeface="Arial" panose="020B0604020202020204" pitchFamily="34" charset="0"/>
              <a:cs typeface="Arial" panose="020B0604020202020204" pitchFamily="34" charset="0"/>
            </a:endParaRPr>
          </a:p>
          <a:p>
            <a:pPr>
              <a:lnSpc>
                <a:spcPct val="90000"/>
              </a:lnSpc>
            </a:pPr>
            <a:endParaRPr lang="en-US" u="sng" dirty="0">
              <a:latin typeface="Arial" panose="020B0604020202020204" pitchFamily="34" charset="0"/>
              <a:cs typeface="Arial" panose="020B0604020202020204" pitchFamily="34" charset="0"/>
            </a:endParaRPr>
          </a:p>
          <a:p>
            <a:pPr>
              <a:lnSpc>
                <a:spcPct val="90000"/>
              </a:lnSpc>
            </a:pPr>
            <a:r>
              <a:rPr lang="en-US" b="1" u="sng" dirty="0">
                <a:latin typeface="Arial" panose="020B0604020202020204" pitchFamily="34" charset="0"/>
                <a:cs typeface="Arial" panose="020B0604020202020204" pitchFamily="34" charset="0"/>
              </a:rPr>
              <a:t>Stress Management</a:t>
            </a:r>
          </a:p>
          <a:p>
            <a:pPr marL="0" indent="0">
              <a:lnSpc>
                <a:spcPct val="90000"/>
              </a:lnSpc>
              <a:buNone/>
            </a:pPr>
            <a:r>
              <a:rPr lang="en-US" dirty="0">
                <a:latin typeface="Arial" panose="020B0604020202020204" pitchFamily="34" charset="0"/>
                <a:cs typeface="Arial" panose="020B0604020202020204" pitchFamily="34" charset="0"/>
              </a:rPr>
              <a:t>“A range of techniques used to control a person’s level of stress and reduce the physical and emotional burden caused.”</a:t>
            </a:r>
          </a:p>
          <a:p>
            <a:pPr marL="0" indent="0">
              <a:lnSpc>
                <a:spcPct val="90000"/>
              </a:lnSpc>
              <a:buNone/>
            </a:pPr>
            <a:endParaRPr lang="en-US" dirty="0">
              <a:latin typeface="Arial" panose="020B0604020202020204" pitchFamily="34" charset="0"/>
              <a:cs typeface="Arial" panose="020B0604020202020204" pitchFamily="34" charset="0"/>
            </a:endParaRPr>
          </a:p>
          <a:p>
            <a:pPr>
              <a:lnSpc>
                <a:spcPct val="90000"/>
              </a:lnSpc>
            </a:pPr>
            <a:r>
              <a:rPr lang="en-US" b="1" u="sng" dirty="0">
                <a:latin typeface="Arial" panose="020B0604020202020204" pitchFamily="34" charset="0"/>
                <a:cs typeface="Arial" panose="020B0604020202020204" pitchFamily="34" charset="0"/>
              </a:rPr>
              <a:t>Time Management</a:t>
            </a:r>
          </a:p>
          <a:p>
            <a:pPr marL="0" indent="0">
              <a:lnSpc>
                <a:spcPct val="90000"/>
              </a:lnSpc>
              <a:buNone/>
            </a:pPr>
            <a:r>
              <a:rPr lang="en-US" dirty="0">
                <a:latin typeface="Arial" panose="020B0604020202020204" pitchFamily="34" charset="0"/>
                <a:cs typeface="Arial" panose="020B0604020202020204" pitchFamily="34" charset="0"/>
              </a:rPr>
              <a:t>“Effectively planning use of time to balance commitments and relaxation times. The ability to be </a:t>
            </a:r>
            <a:r>
              <a:rPr lang="en-US" dirty="0" err="1">
                <a:latin typeface="Arial" panose="020B0604020202020204" pitchFamily="34" charset="0"/>
                <a:cs typeface="Arial" panose="020B0604020202020204" pitchFamily="34" charset="0"/>
              </a:rPr>
              <a:t>organised</a:t>
            </a:r>
            <a:r>
              <a:rPr lang="en-US" dirty="0">
                <a:latin typeface="Arial" panose="020B0604020202020204" pitchFamily="34" charset="0"/>
                <a:cs typeface="Arial" panose="020B0604020202020204" pitchFamily="34" charset="0"/>
              </a:rPr>
              <a:t> and plan ahead of time to reduce stress and maintain calm.”</a:t>
            </a:r>
          </a:p>
          <a:p>
            <a:pPr marL="0" indent="0">
              <a:lnSpc>
                <a:spcPct val="90000"/>
              </a:lnSpc>
              <a:buNone/>
            </a:pPr>
            <a:endParaRPr lang="en-US" dirty="0">
              <a:latin typeface="Arial" panose="020B0604020202020204" pitchFamily="34" charset="0"/>
              <a:cs typeface="Arial" panose="020B0604020202020204" pitchFamily="34" charset="0"/>
            </a:endParaRPr>
          </a:p>
          <a:p>
            <a:pPr>
              <a:lnSpc>
                <a:spcPct val="90000"/>
              </a:lnSpc>
            </a:pPr>
            <a:r>
              <a:rPr lang="en-US" u="sng" dirty="0">
                <a:latin typeface="Arial" panose="020B0604020202020204" pitchFamily="34" charset="0"/>
                <a:cs typeface="Arial" panose="020B0604020202020204" pitchFamily="34" charset="0"/>
              </a:rPr>
              <a:t> </a:t>
            </a:r>
            <a:r>
              <a:rPr lang="en-US" b="1" u="sng" dirty="0">
                <a:latin typeface="Arial" panose="020B0604020202020204" pitchFamily="34" charset="0"/>
                <a:cs typeface="Arial" panose="020B0604020202020204" pitchFamily="34" charset="0"/>
              </a:rPr>
              <a:t>Accessing Support</a:t>
            </a:r>
          </a:p>
          <a:p>
            <a:pPr marL="0" indent="0">
              <a:lnSpc>
                <a:spcPct val="90000"/>
              </a:lnSpc>
              <a:buNone/>
            </a:pPr>
            <a:r>
              <a:rPr lang="en-US" dirty="0">
                <a:latin typeface="Arial" panose="020B0604020202020204" pitchFamily="34" charset="0"/>
                <a:cs typeface="Arial" panose="020B0604020202020204" pitchFamily="34" charset="0"/>
              </a:rPr>
              <a:t>“The ability to ask for help and successfully </a:t>
            </a:r>
            <a:r>
              <a:rPr lang="en-US" dirty="0" err="1">
                <a:latin typeface="Arial" panose="020B0604020202020204" pitchFamily="34" charset="0"/>
                <a:cs typeface="Arial" panose="020B0604020202020204" pitchFamily="34" charset="0"/>
              </a:rPr>
              <a:t>utilise</a:t>
            </a:r>
            <a:r>
              <a:rPr lang="en-US" dirty="0">
                <a:latin typeface="Arial" panose="020B0604020202020204" pitchFamily="34" charset="0"/>
                <a:cs typeface="Arial" panose="020B0604020202020204" pitchFamily="34" charset="0"/>
              </a:rPr>
              <a:t> services and/or people to gain assistance”.</a:t>
            </a:r>
          </a:p>
          <a:p>
            <a:pPr marL="0" indent="0">
              <a:buNone/>
            </a:pPr>
            <a:endParaRPr lang="en-AU" dirty="0">
              <a:solidFill>
                <a:schemeClr val="tx1"/>
              </a:solidFill>
            </a:endParaRPr>
          </a:p>
          <a:p>
            <a:pPr marL="0" indent="0">
              <a:lnSpc>
                <a:spcPct val="90000"/>
              </a:lnSpc>
              <a:buNone/>
            </a:pPr>
            <a:endParaRPr lang="en-US" dirty="0"/>
          </a:p>
          <a:p>
            <a:pPr marL="0" indent="0">
              <a:buNone/>
            </a:pPr>
            <a:endParaRPr lang="en-US" dirty="0"/>
          </a:p>
          <a:p>
            <a:endParaRPr lang="en-US"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t>Coping Skills</a:t>
            </a:r>
            <a:endParaRPr lang="en-AU"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47841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1556792"/>
            <a:ext cx="7900492" cy="4531972"/>
          </a:xfrm>
        </p:spPr>
        <p:txBody>
          <a:bodyPr>
            <a:normAutofit/>
          </a:bodyPr>
          <a:lstStyle/>
          <a:p>
            <a:pPr marL="0" indent="0">
              <a:buNone/>
            </a:pPr>
            <a:r>
              <a:rPr lang="en-US" dirty="0">
                <a:latin typeface="Arial" panose="020B0604020202020204" pitchFamily="34" charset="0"/>
                <a:cs typeface="Arial" panose="020B0604020202020204" pitchFamily="34" charset="0"/>
              </a:rPr>
              <a:t>Firstly, what is stress??? (think back to the determinants of health)</a:t>
            </a:r>
          </a:p>
          <a:p>
            <a:pPr marL="0" indent="0">
              <a:buNone/>
            </a:pPr>
            <a:r>
              <a:rPr lang="en-US" dirty="0">
                <a:latin typeface="Arial" panose="020B0604020202020204" pitchFamily="34" charset="0"/>
                <a:cs typeface="Arial" panose="020B0604020202020204" pitchFamily="34" charset="0"/>
                <a:hlinkClick r:id="rId2"/>
              </a:rPr>
              <a:t>https://www.youtube.com/watch?v=8sobA6G00tI</a:t>
            </a:r>
            <a:r>
              <a:rPr lang="en-US" dirty="0">
                <a:latin typeface="Arial" panose="020B0604020202020204" pitchFamily="34" charset="0"/>
                <a:cs typeface="Arial" panose="020B0604020202020204" pitchFamily="34" charset="0"/>
              </a:rPr>
              <a:t> </a:t>
            </a:r>
          </a:p>
          <a:p>
            <a:pPr marL="0" indent="0">
              <a:buNone/>
            </a:pPr>
            <a:r>
              <a:rPr lang="en-US" dirty="0">
                <a:latin typeface="Arial" panose="020B0604020202020204" pitchFamily="34" charset="0"/>
                <a:cs typeface="Arial" panose="020B0604020202020204" pitchFamily="34" charset="0"/>
              </a:rPr>
              <a:t>At the most basic level, stress is our body’s biological response to pressures from a situation or life event.</a:t>
            </a:r>
          </a:p>
          <a:p>
            <a:pPr marL="0" indent="0">
              <a:buNone/>
            </a:pPr>
            <a:r>
              <a:rPr lang="en-US" dirty="0">
                <a:latin typeface="Arial" panose="020B0604020202020204" pitchFamily="34" charset="0"/>
                <a:cs typeface="Arial" panose="020B0604020202020204" pitchFamily="34" charset="0"/>
              </a:rPr>
              <a:t>It can also be defined as the degree to which you feel overwhelmed or unable to cope as a result of pressures that are unmanageable.</a:t>
            </a:r>
          </a:p>
          <a:p>
            <a:pPr marL="0" indent="0">
              <a:buNone/>
            </a:pPr>
            <a:r>
              <a:rPr lang="en-US" dirty="0">
                <a:latin typeface="Arial" panose="020B0604020202020204" pitchFamily="34" charset="0"/>
                <a:cs typeface="Arial" panose="020B0604020202020204" pitchFamily="34" charset="0"/>
              </a:rPr>
              <a:t>Lets have a read!!!! Page 86 TEXTBOOK</a:t>
            </a:r>
          </a:p>
          <a:p>
            <a:pPr marL="0" indent="0">
              <a:buNone/>
            </a:pPr>
            <a:r>
              <a:rPr lang="en-US" dirty="0">
                <a:latin typeface="Arial" panose="020B0604020202020204" pitchFamily="34" charset="0"/>
                <a:cs typeface="Arial" panose="020B0604020202020204" pitchFamily="34" charset="0"/>
              </a:rPr>
              <a:t>It is important to note that stress incorporates several body systems</a:t>
            </a:r>
          </a:p>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goal of stress management is to create “coping behaviours” that help individuals to manage their stress effectively.</a:t>
            </a:r>
          </a:p>
          <a:p>
            <a:pPr marL="0" indent="0">
              <a:buNone/>
            </a:pPr>
            <a:endParaRPr lang="en-AU" dirty="0">
              <a:solidFill>
                <a:schemeClr val="tx1"/>
              </a:solidFill>
            </a:endParaRPr>
          </a:p>
          <a:p>
            <a:pPr marL="0" indent="0">
              <a:lnSpc>
                <a:spcPct val="90000"/>
              </a:lnSpc>
              <a:buNone/>
            </a:pPr>
            <a:endParaRPr lang="en-US" dirty="0"/>
          </a:p>
          <a:p>
            <a:pPr marL="0" indent="0">
              <a:buNone/>
            </a:pPr>
            <a:endParaRPr lang="en-US" dirty="0"/>
          </a:p>
          <a:p>
            <a:endParaRPr lang="en-US" dirty="0"/>
          </a:p>
          <a:p>
            <a:endParaRPr lang="en-US" dirty="0"/>
          </a:p>
          <a:p>
            <a:pPr marL="0" indent="0">
              <a:buNone/>
            </a:pPr>
            <a:endParaRPr lang="en-AU"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t>Stress</a:t>
            </a:r>
            <a:endParaRPr lang="en-AU"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79129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141539" y="536833"/>
            <a:ext cx="3769644" cy="869249"/>
          </a:xfrm>
        </p:spPr>
        <p:txBody>
          <a:bodyPr anchor="ctr">
            <a:normAutofit/>
          </a:bodyPr>
          <a:lstStyle/>
          <a:p>
            <a:r>
              <a:rPr lang="en-US" dirty="0">
                <a:solidFill>
                  <a:srgbClr val="FFFFFF"/>
                </a:solidFill>
                <a:latin typeface="Arial" panose="020B0604020202020204" pitchFamily="34" charset="0"/>
                <a:cs typeface="Arial" panose="020B0604020202020204" pitchFamily="34" charset="0"/>
              </a:rPr>
              <a:t>Class discussion</a:t>
            </a:r>
            <a:endParaRPr lang="en-AU" dirty="0">
              <a:solidFill>
                <a:srgbClr val="FFFFFF"/>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5168968" y="1916832"/>
            <a:ext cx="3575615" cy="4104456"/>
          </a:xfrm>
        </p:spPr>
        <p:txBody>
          <a:bodyPr anchor="t">
            <a:normAutofit fontScale="92500" lnSpcReduction="20000"/>
          </a:bodyPr>
          <a:lstStyle/>
          <a:p>
            <a:pPr marL="0" indent="0">
              <a:buNone/>
            </a:pPr>
            <a:r>
              <a:rPr lang="en-US" sz="2400" b="1" dirty="0">
                <a:solidFill>
                  <a:schemeClr val="bg1"/>
                </a:solidFill>
                <a:latin typeface="Arial" panose="020B0604020202020204" pitchFamily="34" charset="0"/>
                <a:cs typeface="Arial" panose="020B0604020202020204" pitchFamily="34" charset="0"/>
              </a:rPr>
              <a:t>Discuss the keys things that cause high school students to feel anxious/worried/tense?</a:t>
            </a:r>
          </a:p>
          <a:p>
            <a:pPr marL="0" indent="0">
              <a:buNone/>
            </a:pPr>
            <a:endParaRPr lang="en-US" sz="2400" b="1" dirty="0">
              <a:solidFill>
                <a:schemeClr val="bg1"/>
              </a:solidFill>
              <a:latin typeface="Arial" panose="020B0604020202020204" pitchFamily="34" charset="0"/>
              <a:cs typeface="Arial" panose="020B0604020202020204" pitchFamily="34" charset="0"/>
            </a:endParaRPr>
          </a:p>
          <a:p>
            <a:pPr marL="0" indent="0">
              <a:buNone/>
            </a:pPr>
            <a:r>
              <a:rPr lang="en-US" sz="2400" b="1" dirty="0">
                <a:solidFill>
                  <a:schemeClr val="bg1"/>
                </a:solidFill>
                <a:latin typeface="Arial" panose="020B0604020202020204" pitchFamily="34" charset="0"/>
                <a:cs typeface="Arial" panose="020B0604020202020204" pitchFamily="34" charset="0"/>
              </a:rPr>
              <a:t>What strategies do you use to help deal with these things?</a:t>
            </a:r>
          </a:p>
          <a:p>
            <a:pPr marL="0" indent="0">
              <a:buNone/>
            </a:pPr>
            <a:endParaRPr lang="en-US" sz="2400" b="1" dirty="0">
              <a:solidFill>
                <a:schemeClr val="bg1"/>
              </a:solidFill>
              <a:latin typeface="Arial" panose="020B0604020202020204" pitchFamily="34" charset="0"/>
              <a:cs typeface="Arial" panose="020B0604020202020204" pitchFamily="34" charset="0"/>
            </a:endParaRPr>
          </a:p>
          <a:p>
            <a:pPr marL="0" indent="0">
              <a:buNone/>
            </a:pPr>
            <a:r>
              <a:rPr lang="en-US" sz="2400" b="1" dirty="0">
                <a:solidFill>
                  <a:schemeClr val="bg1"/>
                </a:solidFill>
                <a:latin typeface="Arial" panose="020B0604020202020204" pitchFamily="34" charset="0"/>
                <a:cs typeface="Arial" panose="020B0604020202020204" pitchFamily="34" charset="0"/>
              </a:rPr>
              <a:t>Discuss how these stressors change across the life span.</a:t>
            </a:r>
          </a:p>
          <a:p>
            <a:pPr marL="0" indent="0">
              <a:buNone/>
            </a:pPr>
            <a:endParaRPr lang="en-US" sz="2400" b="1" dirty="0">
              <a:solidFill>
                <a:schemeClr val="bg1"/>
              </a:solidFill>
            </a:endParaRPr>
          </a:p>
          <a:p>
            <a:pPr marL="0" indent="0">
              <a:buNone/>
            </a:pPr>
            <a:endParaRPr lang="en-AU" sz="2400" dirty="0">
              <a:solidFill>
                <a:schemeClr val="bg1"/>
              </a:solidFill>
              <a:latin typeface="Arial" panose="020B0604020202020204" pitchFamily="34" charset="0"/>
              <a:cs typeface="Arial" panose="020B0604020202020204" pitchFamily="34" charset="0"/>
            </a:endParaRPr>
          </a:p>
        </p:txBody>
      </p:sp>
      <p:pic>
        <p:nvPicPr>
          <p:cNvPr id="5" name="Picture 4" descr="A close up of a toy&#10;&#10;Description automatically generated">
            <a:extLst>
              <a:ext uri="{FF2B5EF4-FFF2-40B4-BE49-F238E27FC236}">
                <a16:creationId xmlns:a16="http://schemas.microsoft.com/office/drawing/2014/main" id="{13743199-09C2-4E96-AF13-A00EFF607C1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8654" y="2036704"/>
            <a:ext cx="2949173" cy="2467475"/>
          </a:xfrm>
          <a:prstGeom prst="rect">
            <a:avLst/>
          </a:prstGeom>
        </p:spPr>
      </p:pic>
      <p:sp>
        <p:nvSpPr>
          <p:cNvPr id="6" name="TextBox 5">
            <a:extLst>
              <a:ext uri="{FF2B5EF4-FFF2-40B4-BE49-F238E27FC236}">
                <a16:creationId xmlns:a16="http://schemas.microsoft.com/office/drawing/2014/main" id="{C17BC17D-11F3-4B07-A8AF-9D3D50C0D52F}"/>
              </a:ext>
            </a:extLst>
          </p:cNvPr>
          <p:cNvSpPr txBox="1"/>
          <p:nvPr/>
        </p:nvSpPr>
        <p:spPr>
          <a:xfrm>
            <a:off x="638654" y="4556334"/>
            <a:ext cx="2775812" cy="369332"/>
          </a:xfrm>
          <a:prstGeom prst="rect">
            <a:avLst/>
          </a:prstGeom>
          <a:noFill/>
        </p:spPr>
        <p:txBody>
          <a:bodyPr wrap="square" rtlCol="0">
            <a:spAutoFit/>
          </a:bodyPr>
          <a:lstStyle/>
          <a:p>
            <a:r>
              <a:rPr lang="en-AU" sz="900">
                <a:hlinkClick r:id="rId3" tooltip="https://www.aliem.com/2011/04/article-review-reframing-research-on/facdev/"/>
              </a:rPr>
              <a:t>This Photo</a:t>
            </a:r>
            <a:r>
              <a:rPr lang="en-AU" sz="900"/>
              <a:t> by Unknown Author is licensed under </a:t>
            </a:r>
            <a:r>
              <a:rPr lang="en-AU" sz="900">
                <a:hlinkClick r:id="rId4" tooltip="https://creativecommons.org/licenses/by-nc-nd/3.0/"/>
              </a:rPr>
              <a:t>CC BY-NC-ND</a:t>
            </a:r>
            <a:endParaRPr lang="en-AU" sz="900"/>
          </a:p>
        </p:txBody>
      </p:sp>
    </p:spTree>
    <p:extLst>
      <p:ext uri="{BB962C8B-B14F-4D97-AF65-F5344CB8AC3E}">
        <p14:creationId xmlns:p14="http://schemas.microsoft.com/office/powerpoint/2010/main" val="1717418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t>Stress continued</a:t>
            </a:r>
            <a:endParaRPr lang="en-AU" sz="32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C267FE77-C21B-43C8-97E9-8C7D492BE987}"/>
              </a:ext>
            </a:extLst>
          </p:cNvPr>
          <p:cNvSpPr txBox="1"/>
          <p:nvPr/>
        </p:nvSpPr>
        <p:spPr>
          <a:xfrm>
            <a:off x="984911" y="1556792"/>
            <a:ext cx="6012800" cy="1200329"/>
          </a:xfrm>
          <a:prstGeom prst="rect">
            <a:avLst/>
          </a:prstGeom>
          <a:noFill/>
        </p:spPr>
        <p:txBody>
          <a:bodyPr wrap="none" rtlCol="0">
            <a:spAutoFit/>
          </a:bodyPr>
          <a:lstStyle/>
          <a:p>
            <a:r>
              <a:rPr lang="en-US" dirty="0"/>
              <a:t>How stress affects your body - Sharon </a:t>
            </a:r>
            <a:r>
              <a:rPr lang="en-US" dirty="0" err="1"/>
              <a:t>Horesh</a:t>
            </a:r>
            <a:r>
              <a:rPr lang="en-US" dirty="0"/>
              <a:t> Bergquist</a:t>
            </a:r>
          </a:p>
          <a:p>
            <a:endParaRPr lang="en-AU" dirty="0">
              <a:hlinkClick r:id="rId2"/>
            </a:endParaRPr>
          </a:p>
          <a:p>
            <a:r>
              <a:rPr lang="en-AU" dirty="0">
                <a:hlinkClick r:id="rId2"/>
              </a:rPr>
              <a:t>https://www.youtube.com/watch?v=v-t1Z5-oPtU</a:t>
            </a:r>
            <a:r>
              <a:rPr lang="en-AU" dirty="0"/>
              <a:t> 5 mins</a:t>
            </a:r>
          </a:p>
          <a:p>
            <a:endParaRPr lang="en-AU" dirty="0"/>
          </a:p>
        </p:txBody>
      </p:sp>
      <p:pic>
        <p:nvPicPr>
          <p:cNvPr id="11" name="Content Placeholder 3">
            <a:extLst>
              <a:ext uri="{FF2B5EF4-FFF2-40B4-BE49-F238E27FC236}">
                <a16:creationId xmlns:a16="http://schemas.microsoft.com/office/drawing/2014/main" id="{2E82C9FA-90E8-4D3F-AECF-7D85C2A7CEF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51720" y="2833077"/>
            <a:ext cx="4248472" cy="3186354"/>
          </a:xfrm>
        </p:spPr>
      </p:pic>
    </p:spTree>
    <p:extLst>
      <p:ext uri="{BB962C8B-B14F-4D97-AF65-F5344CB8AC3E}">
        <p14:creationId xmlns:p14="http://schemas.microsoft.com/office/powerpoint/2010/main" val="33985127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t>Stress continued</a:t>
            </a:r>
            <a:endParaRPr lang="en-AU" sz="3200" dirty="0">
              <a:latin typeface="Arial" panose="020B0604020202020204" pitchFamily="34" charset="0"/>
              <a:cs typeface="Arial" panose="020B0604020202020204" pitchFamily="34" charset="0"/>
            </a:endParaRPr>
          </a:p>
        </p:txBody>
      </p:sp>
      <p:pic>
        <p:nvPicPr>
          <p:cNvPr id="13" name="Picture 12">
            <a:extLst>
              <a:ext uri="{FF2B5EF4-FFF2-40B4-BE49-F238E27FC236}">
                <a16:creationId xmlns:a16="http://schemas.microsoft.com/office/drawing/2014/main" id="{90FAC7B4-D1C5-4995-9B8D-26CF1D0CB5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600" y="1484784"/>
            <a:ext cx="6535555" cy="4896544"/>
          </a:xfrm>
          <a:prstGeom prst="rect">
            <a:avLst/>
          </a:prstGeom>
        </p:spPr>
      </p:pic>
    </p:spTree>
    <p:extLst>
      <p:ext uri="{BB962C8B-B14F-4D97-AF65-F5344CB8AC3E}">
        <p14:creationId xmlns:p14="http://schemas.microsoft.com/office/powerpoint/2010/main" val="3118112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title"/>
          </p:nvPr>
        </p:nvSpPr>
        <p:spPr>
          <a:xfrm>
            <a:off x="899592" y="476672"/>
            <a:ext cx="7648121" cy="675456"/>
          </a:xfrm>
        </p:spPr>
        <p:txBody>
          <a:bodyPr>
            <a:normAutofit/>
          </a:bodyPr>
          <a:lstStyle/>
          <a:p>
            <a:r>
              <a:rPr lang="en-US" dirty="0">
                <a:latin typeface="Arial" panose="020B0604020202020204" pitchFamily="34" charset="0"/>
                <a:cs typeface="Arial" panose="020B0604020202020204" pitchFamily="34" charset="0"/>
              </a:rPr>
              <a:t>Where do our beliefs come from?</a:t>
            </a:r>
            <a:endParaRPr lang="en-AU" dirty="0">
              <a:latin typeface="Arial" panose="020B0604020202020204" pitchFamily="34" charset="0"/>
              <a:cs typeface="Arial" panose="020B0604020202020204" pitchFamily="34" charset="0"/>
            </a:endParaRPr>
          </a:p>
        </p:txBody>
      </p:sp>
      <p:sp>
        <p:nvSpPr>
          <p:cNvPr id="30" name="Isosceles Triangle 29">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9F03761E-4BD9-4C2A-AE4E-D2FF77C1D1EE}"/>
              </a:ext>
            </a:extLst>
          </p:cNvPr>
          <p:cNvSpPr>
            <a:spLocks noGrp="1"/>
          </p:cNvSpPr>
          <p:nvPr>
            <p:ph idx="1"/>
          </p:nvPr>
        </p:nvSpPr>
        <p:spPr>
          <a:xfrm>
            <a:off x="758776" y="1340768"/>
            <a:ext cx="7929752" cy="675456"/>
          </a:xfrm>
        </p:spPr>
        <p:txBody>
          <a:bodyPr>
            <a:normAutofit fontScale="92500" lnSpcReduction="20000"/>
          </a:bodyPr>
          <a:lstStyle/>
          <a:p>
            <a:pPr marL="0" indent="0">
              <a:buNone/>
            </a:pPr>
            <a:r>
              <a:rPr lang="en-US" dirty="0">
                <a:latin typeface="Arial" panose="020B0604020202020204" pitchFamily="34" charset="0"/>
                <a:cs typeface="Arial" panose="020B0604020202020204" pitchFamily="34" charset="0"/>
              </a:rPr>
              <a:t>Brainstorm! </a:t>
            </a:r>
          </a:p>
          <a:p>
            <a:pPr marL="0" indent="0">
              <a:buNone/>
            </a:pPr>
            <a:r>
              <a:rPr lang="en-US" dirty="0">
                <a:latin typeface="Arial" panose="020B0604020202020204" pitchFamily="34" charset="0"/>
                <a:cs typeface="Arial" panose="020B0604020202020204" pitchFamily="34" charset="0"/>
              </a:rPr>
              <a:t>Our parents, peers, the media, scientists, our culture, our own experiences?</a:t>
            </a:r>
          </a:p>
          <a:p>
            <a:pPr marL="0" indent="0">
              <a:buNone/>
            </a:pPr>
            <a:endParaRPr lang="en-US" dirty="0"/>
          </a:p>
          <a:p>
            <a:pPr marL="0" indent="0">
              <a:buNone/>
            </a:pPr>
            <a:endParaRPr lang="en-AU" dirty="0"/>
          </a:p>
        </p:txBody>
      </p:sp>
      <p:graphicFrame>
        <p:nvGraphicFramePr>
          <p:cNvPr id="7" name="Table 6">
            <a:extLst>
              <a:ext uri="{FF2B5EF4-FFF2-40B4-BE49-F238E27FC236}">
                <a16:creationId xmlns:a16="http://schemas.microsoft.com/office/drawing/2014/main" id="{414515D8-225B-461A-A172-1CB669A4DF8D}"/>
              </a:ext>
            </a:extLst>
          </p:cNvPr>
          <p:cNvGraphicFramePr>
            <a:graphicFrameLocks noGrp="1"/>
          </p:cNvGraphicFramePr>
          <p:nvPr>
            <p:extLst>
              <p:ext uri="{D42A27DB-BD31-4B8C-83A1-F6EECF244321}">
                <p14:modId xmlns:p14="http://schemas.microsoft.com/office/powerpoint/2010/main" val="1771871578"/>
              </p:ext>
            </p:extLst>
          </p:nvPr>
        </p:nvGraphicFramePr>
        <p:xfrm>
          <a:off x="899592" y="2309788"/>
          <a:ext cx="7008440" cy="3672408"/>
        </p:xfrm>
        <a:graphic>
          <a:graphicData uri="http://schemas.openxmlformats.org/drawingml/2006/table">
            <a:tbl>
              <a:tblPr firstRow="1" bandRow="1">
                <a:tableStyleId>{5C22544A-7EE6-4342-B048-85BDC9FD1C3A}</a:tableStyleId>
              </a:tblPr>
              <a:tblGrid>
                <a:gridCol w="3504220">
                  <a:extLst>
                    <a:ext uri="{9D8B030D-6E8A-4147-A177-3AD203B41FA5}">
                      <a16:colId xmlns:a16="http://schemas.microsoft.com/office/drawing/2014/main" val="20000"/>
                    </a:ext>
                  </a:extLst>
                </a:gridCol>
                <a:gridCol w="3504220">
                  <a:extLst>
                    <a:ext uri="{9D8B030D-6E8A-4147-A177-3AD203B41FA5}">
                      <a16:colId xmlns:a16="http://schemas.microsoft.com/office/drawing/2014/main" val="20001"/>
                    </a:ext>
                  </a:extLst>
                </a:gridCol>
              </a:tblGrid>
              <a:tr h="1224136">
                <a:tc>
                  <a:txBody>
                    <a:bodyPr/>
                    <a:lstStyle/>
                    <a:p>
                      <a:pPr algn="ctr"/>
                      <a:r>
                        <a:rPr lang="en-US" sz="2800" b="1" dirty="0">
                          <a:latin typeface="Arial" panose="020B0604020202020204" pitchFamily="34" charset="0"/>
                          <a:cs typeface="Arial" panose="020B0604020202020204" pitchFamily="34" charset="0"/>
                        </a:rPr>
                        <a:t>SELF GENERATED</a:t>
                      </a:r>
                      <a:endParaRPr lang="en-AU" sz="2800" b="1" dirty="0">
                        <a:latin typeface="Arial" panose="020B0604020202020204" pitchFamily="34" charset="0"/>
                        <a:cs typeface="Arial" panose="020B0604020202020204" pitchFamily="34" charset="0"/>
                      </a:endParaRPr>
                    </a:p>
                  </a:txBody>
                  <a:tcPr/>
                </a:tc>
                <a:tc>
                  <a:txBody>
                    <a:bodyPr/>
                    <a:lstStyle/>
                    <a:p>
                      <a:pPr algn="ctr"/>
                      <a:r>
                        <a:rPr lang="en-US" sz="2800" b="1" dirty="0">
                          <a:latin typeface="Arial" panose="020B0604020202020204" pitchFamily="34" charset="0"/>
                          <a:cs typeface="Arial" panose="020B0604020202020204" pitchFamily="34" charset="0"/>
                        </a:rPr>
                        <a:t>EXTERNALLY GENERATED</a:t>
                      </a:r>
                      <a:endParaRPr lang="en-AU" sz="28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1224136">
                <a:tc>
                  <a:txBody>
                    <a:bodyPr/>
                    <a:lstStyle/>
                    <a:p>
                      <a:pPr marL="0" indent="0" algn="ctr">
                        <a:buFont typeface="Arial" charset="0"/>
                        <a:buNone/>
                      </a:pPr>
                      <a:r>
                        <a:rPr lang="en-US" sz="2800" b="1" dirty="0">
                          <a:latin typeface="Arial" panose="020B0604020202020204" pitchFamily="34" charset="0"/>
                          <a:cs typeface="Arial" panose="020B0604020202020204" pitchFamily="34" charset="0"/>
                        </a:rPr>
                        <a:t>EXPERIENCE</a:t>
                      </a:r>
                      <a:endParaRPr lang="en-AU" sz="2800" b="1" dirty="0">
                        <a:latin typeface="Arial" panose="020B0604020202020204" pitchFamily="34" charset="0"/>
                        <a:cs typeface="Arial" panose="020B0604020202020204" pitchFamily="34" charset="0"/>
                      </a:endParaRPr>
                    </a:p>
                  </a:txBody>
                  <a:tcPr/>
                </a:tc>
                <a:tc>
                  <a:txBody>
                    <a:bodyPr/>
                    <a:lstStyle/>
                    <a:p>
                      <a:pPr marL="0" indent="0" algn="ctr">
                        <a:buFont typeface="Arial" charset="0"/>
                        <a:buNone/>
                      </a:pPr>
                      <a:r>
                        <a:rPr lang="en-US" sz="2800" b="1" dirty="0">
                          <a:latin typeface="Arial" panose="020B0604020202020204" pitchFamily="34" charset="0"/>
                          <a:cs typeface="Arial" panose="020B0604020202020204" pitchFamily="34" charset="0"/>
                        </a:rPr>
                        <a:t>EXPERTS</a:t>
                      </a:r>
                      <a:endParaRPr lang="en-AU" sz="28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1224136">
                <a:tc>
                  <a:txBody>
                    <a:bodyPr/>
                    <a:lstStyle/>
                    <a:p>
                      <a:pPr marL="0" indent="0" algn="ctr">
                        <a:buFont typeface="Arial" charset="0"/>
                        <a:buNone/>
                      </a:pPr>
                      <a:r>
                        <a:rPr lang="en-US" sz="2800" b="1" dirty="0">
                          <a:latin typeface="Arial" panose="020B0604020202020204" pitchFamily="34" charset="0"/>
                          <a:cs typeface="Arial" panose="020B0604020202020204" pitchFamily="34" charset="0"/>
                        </a:rPr>
                        <a:t>REFLECTION</a:t>
                      </a:r>
                      <a:endParaRPr lang="en-AU" sz="2800" b="1" dirty="0">
                        <a:latin typeface="Arial" panose="020B0604020202020204" pitchFamily="34" charset="0"/>
                        <a:cs typeface="Arial" panose="020B0604020202020204" pitchFamily="34" charset="0"/>
                      </a:endParaRPr>
                    </a:p>
                  </a:txBody>
                  <a:tcPr/>
                </a:tc>
                <a:tc>
                  <a:txBody>
                    <a:bodyPr/>
                    <a:lstStyle/>
                    <a:p>
                      <a:pPr marL="0" indent="0" algn="ctr">
                        <a:buFont typeface="Arial" charset="0"/>
                        <a:buNone/>
                      </a:pPr>
                      <a:r>
                        <a:rPr lang="en-US" sz="2800" b="1" dirty="0">
                          <a:latin typeface="Arial" panose="020B0604020202020204" pitchFamily="34" charset="0"/>
                          <a:cs typeface="Arial" panose="020B0604020202020204" pitchFamily="34" charset="0"/>
                        </a:rPr>
                        <a:t>AUTHORITY</a:t>
                      </a:r>
                      <a:endParaRPr lang="en-AU" sz="28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859681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latin typeface="Arial" panose="020B0604020202020204" pitchFamily="34" charset="0"/>
                <a:cs typeface="Arial" panose="020B0604020202020204" pitchFamily="34" charset="0"/>
              </a:rPr>
              <a:t>Let’s talk about stressors:</a:t>
            </a:r>
            <a:endParaRPr lang="en-AU" sz="3200" dirty="0">
              <a:latin typeface="Arial" panose="020B0604020202020204" pitchFamily="34" charset="0"/>
              <a:cs typeface="Arial" panose="020B0604020202020204" pitchFamily="34" charset="0"/>
            </a:endParaRPr>
          </a:p>
        </p:txBody>
      </p:sp>
      <p:sp>
        <p:nvSpPr>
          <p:cNvPr id="7" name="Content Placeholder 2">
            <a:extLst>
              <a:ext uri="{FF2B5EF4-FFF2-40B4-BE49-F238E27FC236}">
                <a16:creationId xmlns:a16="http://schemas.microsoft.com/office/drawing/2014/main" id="{5E95ECFE-58BA-4FBE-8CB9-9699776BD9E1}"/>
              </a:ext>
            </a:extLst>
          </p:cNvPr>
          <p:cNvSpPr>
            <a:spLocks noGrp="1"/>
          </p:cNvSpPr>
          <p:nvPr>
            <p:ph idx="1"/>
          </p:nvPr>
        </p:nvSpPr>
        <p:spPr>
          <a:xfrm>
            <a:off x="971600" y="1785381"/>
            <a:ext cx="6347714" cy="3880773"/>
          </a:xfrm>
        </p:spPr>
        <p:txBody>
          <a:bodyPr>
            <a:normAutofit/>
          </a:bodyPr>
          <a:lstStyle/>
          <a:p>
            <a:r>
              <a:rPr lang="en-US" dirty="0">
                <a:latin typeface="Arial" panose="020B0604020202020204" pitchFamily="34" charset="0"/>
                <a:cs typeface="Arial" panose="020B0604020202020204" pitchFamily="34" charset="0"/>
              </a:rPr>
              <a:t>Can be either real or imagined</a:t>
            </a:r>
          </a:p>
          <a:p>
            <a:r>
              <a:rPr lang="en-US" dirty="0">
                <a:latin typeface="Arial" panose="020B0604020202020204" pitchFamily="34" charset="0"/>
                <a:cs typeface="Arial" panose="020B0604020202020204" pitchFamily="34" charset="0"/>
              </a:rPr>
              <a:t>Environmental events</a:t>
            </a:r>
          </a:p>
          <a:p>
            <a:r>
              <a:rPr lang="en-US" dirty="0">
                <a:latin typeface="Arial" panose="020B0604020202020204" pitchFamily="34" charset="0"/>
                <a:cs typeface="Arial" panose="020B0604020202020204" pitchFamily="34" charset="0"/>
              </a:rPr>
              <a:t>“set the stage” for the stress response to “kick in”.</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Don’t </a:t>
            </a:r>
            <a:r>
              <a:rPr lang="en-US" b="1" i="1" u="sng" dirty="0">
                <a:latin typeface="Arial" panose="020B0604020202020204" pitchFamily="34" charset="0"/>
                <a:cs typeface="Arial" panose="020B0604020202020204" pitchFamily="34" charset="0"/>
              </a:rPr>
              <a:t>cause</a:t>
            </a:r>
            <a:r>
              <a:rPr lang="en-US" dirty="0">
                <a:latin typeface="Arial" panose="020B0604020202020204" pitchFamily="34" charset="0"/>
                <a:cs typeface="Arial" panose="020B0604020202020204" pitchFamily="34" charset="0"/>
              </a:rPr>
              <a:t> the stress response</a:t>
            </a:r>
          </a:p>
          <a:p>
            <a:r>
              <a:rPr lang="en-US" dirty="0" err="1">
                <a:latin typeface="Arial" panose="020B0604020202020204" pitchFamily="34" charset="0"/>
                <a:cs typeface="Arial" panose="020B0604020202020204" pitchFamily="34" charset="0"/>
              </a:rPr>
              <a:t>Ie</a:t>
            </a:r>
            <a:r>
              <a:rPr lang="en-US" dirty="0">
                <a:latin typeface="Arial" panose="020B0604020202020204" pitchFamily="34" charset="0"/>
                <a:cs typeface="Arial" panose="020B0604020202020204" pitchFamily="34" charset="0"/>
              </a:rPr>
              <a:t>. The same stressor/stimuli might cause one individual’s stress response to “kick in” and in another individual it won’t. </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2207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71600" y="562372"/>
            <a:ext cx="7193341" cy="624908"/>
          </a:xfrm>
        </p:spPr>
        <p:txBody>
          <a:bodyPr>
            <a:noAutofit/>
          </a:bodyPr>
          <a:lstStyle/>
          <a:p>
            <a:r>
              <a:rPr lang="en-US" sz="3200" dirty="0">
                <a:latin typeface="Arial" panose="020B0604020202020204" pitchFamily="34" charset="0"/>
                <a:cs typeface="Arial" panose="020B0604020202020204" pitchFamily="34" charset="0"/>
              </a:rPr>
              <a:t>How can we make stress helpful?</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996720" y="1718490"/>
            <a:ext cx="7463711" cy="3880773"/>
          </a:xfrm>
        </p:spPr>
        <p:txBody>
          <a:bodyPr/>
          <a:lstStyle/>
          <a:p>
            <a:pPr marL="0" indent="0">
              <a:buNone/>
            </a:pPr>
            <a:endParaRPr lang="en-US" dirty="0"/>
          </a:p>
          <a:p>
            <a:pPr marL="0" indent="0">
              <a:buNone/>
            </a:pPr>
            <a:r>
              <a:rPr lang="en-US" dirty="0"/>
              <a:t>Kelly McGonigal TED TALK</a:t>
            </a:r>
          </a:p>
          <a:p>
            <a:pPr marL="0" indent="0">
              <a:buNone/>
            </a:pPr>
            <a:r>
              <a:rPr lang="en-US" dirty="0"/>
              <a:t>“How to make stress your friend”</a:t>
            </a:r>
          </a:p>
          <a:p>
            <a:pPr marL="0" indent="0">
              <a:buNone/>
            </a:pPr>
            <a:r>
              <a:rPr lang="en-AU" dirty="0">
                <a:hlinkClick r:id="rId2"/>
              </a:rPr>
              <a:t>https://www.ted.com/talks/kelly_mcgonigal_how_to_make_stress_your_friend?language=en</a:t>
            </a:r>
            <a:endParaRPr lang="en-AU" dirty="0"/>
          </a:p>
          <a:p>
            <a:endParaRPr lang="en-AU" dirty="0"/>
          </a:p>
        </p:txBody>
      </p:sp>
    </p:spTree>
    <p:extLst>
      <p:ext uri="{BB962C8B-B14F-4D97-AF65-F5344CB8AC3E}">
        <p14:creationId xmlns:p14="http://schemas.microsoft.com/office/powerpoint/2010/main" val="28276733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6696744" cy="624908"/>
          </a:xfrm>
        </p:spPr>
        <p:txBody>
          <a:bodyPr>
            <a:noAutofit/>
          </a:bodyPr>
          <a:lstStyle/>
          <a:p>
            <a:r>
              <a:rPr lang="en-US" sz="3200" dirty="0">
                <a:latin typeface="Arial" panose="020B0604020202020204" pitchFamily="34" charset="0"/>
                <a:cs typeface="Arial" panose="020B0604020202020204" pitchFamily="34" charset="0"/>
              </a:rPr>
              <a:t>How can thoughts and emotions impact stress?</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83568" y="1718490"/>
            <a:ext cx="8208912" cy="4446814"/>
          </a:xfrm>
        </p:spPr>
        <p:txBody>
          <a:bodyPr>
            <a:normAutofit lnSpcReduction="10000"/>
          </a:bodyPr>
          <a:lstStyle/>
          <a:p>
            <a:pPr marL="0" indent="0">
              <a:buNone/>
            </a:pPr>
            <a:endParaRPr lang="en-US" dirty="0">
              <a:solidFill>
                <a:schemeClr val="tx1"/>
              </a:solidFill>
            </a:endParaRPr>
          </a:p>
          <a:p>
            <a:pPr>
              <a:lnSpc>
                <a:spcPct val="90000"/>
              </a:lnSpc>
            </a:pPr>
            <a:r>
              <a:rPr lang="en-US" dirty="0">
                <a:solidFill>
                  <a:schemeClr val="tx1"/>
                </a:solidFill>
              </a:rPr>
              <a:t>Thoughts &amp; Emotions impact how the stressor is PERCEIVED.</a:t>
            </a:r>
          </a:p>
          <a:p>
            <a:pPr>
              <a:lnSpc>
                <a:spcPct val="90000"/>
              </a:lnSpc>
            </a:pPr>
            <a:r>
              <a:rPr lang="en-US" dirty="0">
                <a:solidFill>
                  <a:schemeClr val="tx1"/>
                </a:solidFill>
              </a:rPr>
              <a:t>Highly individual to each person </a:t>
            </a:r>
          </a:p>
          <a:p>
            <a:pPr>
              <a:lnSpc>
                <a:spcPct val="90000"/>
              </a:lnSpc>
            </a:pPr>
            <a:r>
              <a:rPr lang="en-US" dirty="0">
                <a:solidFill>
                  <a:schemeClr val="tx1"/>
                </a:solidFill>
              </a:rPr>
              <a:t>How a person perceives an event determines if it becomes a stressor or not.</a:t>
            </a:r>
          </a:p>
          <a:p>
            <a:pPr marL="0" indent="0">
              <a:lnSpc>
                <a:spcPct val="90000"/>
              </a:lnSpc>
              <a:buNone/>
            </a:pPr>
            <a:r>
              <a:rPr lang="en-US" dirty="0" err="1">
                <a:solidFill>
                  <a:schemeClr val="tx1"/>
                </a:solidFill>
              </a:rPr>
              <a:t>Eg</a:t>
            </a:r>
            <a:r>
              <a:rPr lang="en-US" dirty="0">
                <a:solidFill>
                  <a:schemeClr val="tx1"/>
                </a:solidFill>
              </a:rPr>
              <a:t>: a school swimming carnival can be a huge stressor for one student (swimming ability, wearing bathers in front of their peers </a:t>
            </a:r>
            <a:r>
              <a:rPr lang="en-US" dirty="0" err="1">
                <a:solidFill>
                  <a:schemeClr val="tx1"/>
                </a:solidFill>
              </a:rPr>
              <a:t>etc</a:t>
            </a:r>
            <a:r>
              <a:rPr lang="en-US" dirty="0">
                <a:solidFill>
                  <a:schemeClr val="tx1"/>
                </a:solidFill>
              </a:rPr>
              <a:t>) and for another student it barely gets a second thought and they LOVE it. </a:t>
            </a:r>
          </a:p>
          <a:p>
            <a:pPr>
              <a:lnSpc>
                <a:spcPct val="90000"/>
              </a:lnSpc>
            </a:pPr>
            <a:endParaRPr lang="en-US" dirty="0">
              <a:solidFill>
                <a:schemeClr val="tx1"/>
              </a:solidFill>
            </a:endParaRPr>
          </a:p>
          <a:p>
            <a:pPr>
              <a:lnSpc>
                <a:spcPct val="90000"/>
              </a:lnSpc>
            </a:pPr>
            <a:r>
              <a:rPr lang="en-US" dirty="0">
                <a:solidFill>
                  <a:schemeClr val="tx1"/>
                </a:solidFill>
              </a:rPr>
              <a:t>The perception of stressors can also vary within an individual: </a:t>
            </a:r>
            <a:r>
              <a:rPr lang="en-US" u="sng" dirty="0">
                <a:solidFill>
                  <a:schemeClr val="tx1"/>
                </a:solidFill>
              </a:rPr>
              <a:t>IT’S DYNAMIC</a:t>
            </a:r>
          </a:p>
          <a:p>
            <a:pPr>
              <a:lnSpc>
                <a:spcPct val="90000"/>
              </a:lnSpc>
            </a:pPr>
            <a:r>
              <a:rPr lang="en-US" dirty="0">
                <a:solidFill>
                  <a:schemeClr val="tx1"/>
                </a:solidFill>
              </a:rPr>
              <a:t>As time goes on, situations that once caused the stress response may no longer elicit the same response.</a:t>
            </a:r>
          </a:p>
          <a:p>
            <a:pPr>
              <a:lnSpc>
                <a:spcPct val="90000"/>
              </a:lnSpc>
            </a:pPr>
            <a:r>
              <a:rPr lang="en-US" dirty="0">
                <a:solidFill>
                  <a:schemeClr val="tx1"/>
                </a:solidFill>
              </a:rPr>
              <a:t>EXAMPLE?  Todd Sampson-BODY HACK (Underwater) TV4 Education</a:t>
            </a:r>
          </a:p>
          <a:p>
            <a:endParaRPr lang="en-AU" dirty="0"/>
          </a:p>
        </p:txBody>
      </p:sp>
    </p:spTree>
    <p:extLst>
      <p:ext uri="{BB962C8B-B14F-4D97-AF65-F5344CB8AC3E}">
        <p14:creationId xmlns:p14="http://schemas.microsoft.com/office/powerpoint/2010/main" val="2924809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latin typeface="Arial" panose="020B0604020202020204" pitchFamily="34" charset="0"/>
                <a:cs typeface="Arial" panose="020B0604020202020204" pitchFamily="34" charset="0"/>
              </a:rPr>
              <a:t>Let’s get onto stress MANAGEMENT:</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45521" y="1219340"/>
            <a:ext cx="8208912" cy="5594036"/>
          </a:xfrm>
        </p:spPr>
        <p:txBody>
          <a:bodyPr>
            <a:normAutofit/>
          </a:bodyPr>
          <a:lstStyle/>
          <a:p>
            <a:r>
              <a:rPr lang="en-US" dirty="0"/>
              <a:t>Strategies </a:t>
            </a:r>
          </a:p>
          <a:p>
            <a:pPr lvl="1"/>
            <a:r>
              <a:rPr lang="en-US" dirty="0"/>
              <a:t>People use a range of STRATEGIES to set up a plan to deal effectively with their stress.</a:t>
            </a:r>
          </a:p>
          <a:p>
            <a:pPr lvl="2">
              <a:buFont typeface="Arial" panose="020B0604020202020204" pitchFamily="34" charset="0"/>
              <a:buChar char="•"/>
            </a:pPr>
            <a:r>
              <a:rPr lang="en-US" dirty="0"/>
              <a:t>Identifying stressors and planning to avoid or reduce them if possible</a:t>
            </a:r>
          </a:p>
          <a:p>
            <a:pPr lvl="2">
              <a:buFont typeface="Arial" panose="020B0604020202020204" pitchFamily="34" charset="0"/>
              <a:buChar char="•"/>
            </a:pPr>
            <a:r>
              <a:rPr lang="en-US" dirty="0"/>
              <a:t>Building a support network of people who can be called upon when needed</a:t>
            </a:r>
          </a:p>
          <a:p>
            <a:pPr lvl="2">
              <a:buFont typeface="Arial" panose="020B0604020202020204" pitchFamily="34" charset="0"/>
              <a:buChar char="•"/>
            </a:pPr>
            <a:r>
              <a:rPr lang="en-US" dirty="0"/>
              <a:t>Identifying coping behaviours that reduce the impact of stress</a:t>
            </a:r>
          </a:p>
          <a:p>
            <a:pPr lvl="2">
              <a:buFont typeface="Arial" panose="020B0604020202020204" pitchFamily="34" charset="0"/>
              <a:buChar char="•"/>
            </a:pPr>
            <a:r>
              <a:rPr lang="en-US" dirty="0"/>
              <a:t>Planning in relaxation and leisure activities into your weekly/monthly diary. </a:t>
            </a:r>
          </a:p>
          <a:p>
            <a:r>
              <a:rPr lang="en-US" dirty="0"/>
              <a:t>Skills </a:t>
            </a:r>
          </a:p>
          <a:p>
            <a:pPr lvl="1"/>
            <a:r>
              <a:rPr lang="en-US" dirty="0"/>
              <a:t>BUT they must also possess SKILLS to actually carry out their stress management plan.</a:t>
            </a:r>
          </a:p>
          <a:p>
            <a:pPr lvl="1"/>
            <a:r>
              <a:rPr lang="en-US" dirty="0"/>
              <a:t>These skills include but are not limited to:</a:t>
            </a:r>
          </a:p>
          <a:p>
            <a:pPr lvl="2">
              <a:buFont typeface="Arial" panose="020B0604020202020204" pitchFamily="34" charset="0"/>
              <a:buChar char="•"/>
            </a:pPr>
            <a:r>
              <a:rPr lang="en-US" dirty="0"/>
              <a:t>Being assertive and expressing their needs</a:t>
            </a:r>
          </a:p>
          <a:p>
            <a:pPr lvl="2">
              <a:buFont typeface="Arial" panose="020B0604020202020204" pitchFamily="34" charset="0"/>
              <a:buChar char="•"/>
            </a:pPr>
            <a:r>
              <a:rPr lang="en-US" dirty="0"/>
              <a:t>Having the ability and self discipline to say no</a:t>
            </a:r>
          </a:p>
          <a:p>
            <a:pPr lvl="2">
              <a:buFont typeface="Arial" panose="020B0604020202020204" pitchFamily="34" charset="0"/>
              <a:buChar char="•"/>
            </a:pPr>
            <a:r>
              <a:rPr lang="en-US" dirty="0"/>
              <a:t>Being reflective and learning from their mistakes</a:t>
            </a:r>
          </a:p>
          <a:p>
            <a:pPr lvl="2">
              <a:buFont typeface="Arial" panose="020B0604020202020204" pitchFamily="34" charset="0"/>
              <a:buChar char="•"/>
            </a:pPr>
            <a:r>
              <a:rPr lang="en-US" dirty="0"/>
              <a:t>Effective communication skills </a:t>
            </a:r>
          </a:p>
          <a:p>
            <a:endParaRPr lang="en-US" dirty="0"/>
          </a:p>
          <a:p>
            <a:endParaRPr lang="en-AU" dirty="0"/>
          </a:p>
        </p:txBody>
      </p:sp>
    </p:spTree>
    <p:extLst>
      <p:ext uri="{BB962C8B-B14F-4D97-AF65-F5344CB8AC3E}">
        <p14:creationId xmlns:p14="http://schemas.microsoft.com/office/powerpoint/2010/main" val="41768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xEl>
                                              <p:pRg st="10" end="1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xEl>
                                              <p:pRg st="11" end="1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latin typeface="Arial" panose="020B0604020202020204" pitchFamily="34" charset="0"/>
                <a:cs typeface="Arial" panose="020B0604020202020204" pitchFamily="34" charset="0"/>
              </a:rPr>
              <a:t>Stress Management Ideas</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45521" y="1219340"/>
            <a:ext cx="8208912" cy="5594036"/>
          </a:xfrm>
        </p:spPr>
        <p:txBody>
          <a:bodyPr>
            <a:normAutofit/>
          </a:bodyPr>
          <a:lstStyle/>
          <a:p>
            <a:r>
              <a:rPr lang="en-US" dirty="0"/>
              <a:t>You will often be asked to identify “ways” to reduce or better manage stress. It is helpful to have a range of ideas ready to apply to your given situation</a:t>
            </a:r>
          </a:p>
          <a:p>
            <a:endParaRPr lang="en-US" dirty="0"/>
          </a:p>
          <a:p>
            <a:pPr>
              <a:buFont typeface="Arial" panose="020B0604020202020204" pitchFamily="34" charset="0"/>
              <a:buChar char="•"/>
            </a:pPr>
            <a:r>
              <a:rPr lang="en-US" dirty="0">
                <a:solidFill>
                  <a:schemeClr val="tx1"/>
                </a:solidFill>
              </a:rPr>
              <a:t>Engage in relaxation behaviours such as Smiling Minds guided meditations.</a:t>
            </a:r>
          </a:p>
          <a:p>
            <a:pPr>
              <a:buFont typeface="Arial" panose="020B0604020202020204" pitchFamily="34" charset="0"/>
              <a:buChar char="•"/>
            </a:pPr>
            <a:r>
              <a:rPr lang="en-US" dirty="0">
                <a:solidFill>
                  <a:schemeClr val="tx1"/>
                </a:solidFill>
              </a:rPr>
              <a:t>Practice mindfulness in activities such as </a:t>
            </a:r>
            <a:r>
              <a:rPr lang="en-US" dirty="0" err="1">
                <a:solidFill>
                  <a:schemeClr val="tx1"/>
                </a:solidFill>
              </a:rPr>
              <a:t>colouring</a:t>
            </a:r>
            <a:r>
              <a:rPr lang="en-US" dirty="0">
                <a:solidFill>
                  <a:schemeClr val="tx1"/>
                </a:solidFill>
              </a:rPr>
              <a:t> in</a:t>
            </a:r>
          </a:p>
          <a:p>
            <a:pPr>
              <a:buFont typeface="Arial" panose="020B0604020202020204" pitchFamily="34" charset="0"/>
              <a:buChar char="•"/>
            </a:pPr>
            <a:r>
              <a:rPr lang="en-US" dirty="0">
                <a:solidFill>
                  <a:schemeClr val="tx1"/>
                </a:solidFill>
              </a:rPr>
              <a:t>Create to-do lists with appropriate time frames</a:t>
            </a:r>
          </a:p>
          <a:p>
            <a:pPr>
              <a:buFont typeface="Arial" panose="020B0604020202020204" pitchFamily="34" charset="0"/>
              <a:buChar char="•"/>
            </a:pPr>
            <a:r>
              <a:rPr lang="en-US" dirty="0">
                <a:solidFill>
                  <a:schemeClr val="tx1"/>
                </a:solidFill>
              </a:rPr>
              <a:t>Use a diary/calendar/planner to organize your activities</a:t>
            </a:r>
          </a:p>
          <a:p>
            <a:endParaRPr lang="en-AU" dirty="0"/>
          </a:p>
        </p:txBody>
      </p:sp>
    </p:spTree>
    <p:extLst>
      <p:ext uri="{BB962C8B-B14F-4D97-AF65-F5344CB8AC3E}">
        <p14:creationId xmlns:p14="http://schemas.microsoft.com/office/powerpoint/2010/main" val="721010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latin typeface="Arial" panose="020B0604020202020204" pitchFamily="34" charset="0"/>
                <a:cs typeface="Arial" panose="020B0604020202020204" pitchFamily="34" charset="0"/>
              </a:rPr>
              <a:t>Time Management</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719572" y="1127598"/>
            <a:ext cx="8208912" cy="3865844"/>
          </a:xfrm>
        </p:spPr>
        <p:txBody>
          <a:bodyPr>
            <a:normAutofit/>
          </a:bodyPr>
          <a:lstStyle/>
          <a:p>
            <a:pPr marL="0" indent="0">
              <a:buNone/>
            </a:pPr>
            <a:r>
              <a:rPr lang="en-US" dirty="0">
                <a:latin typeface="Arial" panose="020B0604020202020204" pitchFamily="34" charset="0"/>
                <a:cs typeface="Arial" panose="020B0604020202020204" pitchFamily="34" charset="0"/>
              </a:rPr>
              <a:t>Definition: the ability to use one's time effectively or productively, especially at work.</a:t>
            </a:r>
          </a:p>
          <a:p>
            <a:r>
              <a:rPr lang="en-US" dirty="0">
                <a:latin typeface="Arial" panose="020B0604020202020204" pitchFamily="34" charset="0"/>
                <a:cs typeface="Arial" panose="020B0604020202020204" pitchFamily="34" charset="0"/>
              </a:rPr>
              <a:t>If an individual manages their time well, they are able to reduce/avoid stress. (it is linked to stress management!)</a:t>
            </a:r>
          </a:p>
          <a:p>
            <a:pPr marL="0" indent="0">
              <a:buNone/>
            </a:pPr>
            <a:endParaRPr lang="en-US" b="1" u="sng" dirty="0">
              <a:latin typeface="Arial" panose="020B0604020202020204" pitchFamily="34" charset="0"/>
              <a:cs typeface="Arial" panose="020B0604020202020204" pitchFamily="34" charset="0"/>
            </a:endParaRPr>
          </a:p>
          <a:p>
            <a:pPr marL="0" indent="0">
              <a:buNone/>
            </a:pPr>
            <a:r>
              <a:rPr lang="en-US" b="1" u="sng" dirty="0">
                <a:latin typeface="Arial" panose="020B0604020202020204" pitchFamily="34" charset="0"/>
                <a:cs typeface="Arial" panose="020B0604020202020204" pitchFamily="34" charset="0"/>
              </a:rPr>
              <a:t>HOW??</a:t>
            </a:r>
          </a:p>
          <a:p>
            <a:r>
              <a:rPr lang="en-US" dirty="0">
                <a:latin typeface="Arial" panose="020B0604020202020204" pitchFamily="34" charset="0"/>
                <a:cs typeface="Arial" panose="020B0604020202020204" pitchFamily="34" charset="0"/>
              </a:rPr>
              <a:t>Come and write on the board ways that YOU manage YOUR time effectively.</a:t>
            </a:r>
            <a:endParaRPr lang="en-AU" dirty="0">
              <a:latin typeface="Arial" panose="020B0604020202020204" pitchFamily="34" charset="0"/>
              <a:cs typeface="Arial" panose="020B0604020202020204" pitchFamily="34" charset="0"/>
            </a:endParaRPr>
          </a:p>
          <a:p>
            <a:endParaRPr lang="en-AU" dirty="0"/>
          </a:p>
        </p:txBody>
      </p:sp>
    </p:spTree>
    <p:extLst>
      <p:ext uri="{BB962C8B-B14F-4D97-AF65-F5344CB8AC3E}">
        <p14:creationId xmlns:p14="http://schemas.microsoft.com/office/powerpoint/2010/main" val="3787338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latin typeface="Arial" panose="020B0604020202020204" pitchFamily="34" charset="0"/>
                <a:cs typeface="Arial" panose="020B0604020202020204" pitchFamily="34" charset="0"/>
              </a:rPr>
              <a:t>Time Management skills and strategies:</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45520" y="1219340"/>
            <a:ext cx="8390975" cy="5594036"/>
          </a:xfrm>
        </p:spPr>
        <p:txBody>
          <a:bodyPr>
            <a:normAutofit/>
          </a:bodyPr>
          <a:lstStyle/>
          <a:p>
            <a:r>
              <a:rPr lang="en-US" dirty="0">
                <a:latin typeface="Arial" panose="020B0604020202020204" pitchFamily="34" charset="0"/>
                <a:cs typeface="Arial" panose="020B0604020202020204" pitchFamily="34" charset="0"/>
              </a:rPr>
              <a:t>Strategies </a:t>
            </a:r>
          </a:p>
          <a:p>
            <a:pPr lvl="1"/>
            <a:r>
              <a:rPr lang="en-US" dirty="0">
                <a:latin typeface="Arial" panose="020B0604020202020204" pitchFamily="34" charset="0"/>
                <a:cs typeface="Arial" panose="020B0604020202020204" pitchFamily="34" charset="0"/>
              </a:rPr>
              <a:t>People use a range of STRATEGIES to set up a plan to deal effectively with their stress.</a:t>
            </a:r>
          </a:p>
          <a:p>
            <a:pPr lvl="2">
              <a:buFont typeface="Arial" panose="020B0604020202020204" pitchFamily="34" charset="0"/>
              <a:buChar char="•"/>
            </a:pPr>
            <a:r>
              <a:rPr lang="en-US" dirty="0">
                <a:latin typeface="Arial" panose="020B0604020202020204" pitchFamily="34" charset="0"/>
                <a:cs typeface="Arial" panose="020B0604020202020204" pitchFamily="34" charset="0"/>
              </a:rPr>
              <a:t>Planning ahead and creating appropriate time frames</a:t>
            </a:r>
          </a:p>
          <a:p>
            <a:pPr lvl="2">
              <a:buFont typeface="Arial" panose="020B0604020202020204" pitchFamily="34" charset="0"/>
              <a:buChar char="•"/>
            </a:pPr>
            <a:r>
              <a:rPr lang="en-US" dirty="0">
                <a:latin typeface="Arial" panose="020B0604020202020204" pitchFamily="34" charset="0"/>
                <a:cs typeface="Arial" panose="020B0604020202020204" pitchFamily="34" charset="0"/>
              </a:rPr>
              <a:t>Prioritizing activities and completing activities that are of a high importance before spending time on lower priority activities</a:t>
            </a:r>
          </a:p>
          <a:p>
            <a:pPr lvl="2">
              <a:buFont typeface="Arial" panose="020B0604020202020204" pitchFamily="34" charset="0"/>
              <a:buChar char="•"/>
            </a:pPr>
            <a:r>
              <a:rPr lang="en-US" dirty="0">
                <a:latin typeface="Arial" panose="020B0604020202020204" pitchFamily="34" charset="0"/>
                <a:cs typeface="Arial" panose="020B0604020202020204" pitchFamily="34" charset="0"/>
              </a:rPr>
              <a:t>Creating a plan for work/life/school balance</a:t>
            </a:r>
          </a:p>
          <a:p>
            <a:pPr lvl="2">
              <a:buFont typeface="Arial" panose="020B0604020202020204" pitchFamily="34" charset="0"/>
              <a:buChar char="•"/>
            </a:pPr>
            <a:r>
              <a:rPr lang="en-US" dirty="0">
                <a:latin typeface="Arial" panose="020B0604020202020204" pitchFamily="34" charset="0"/>
                <a:cs typeface="Arial" panose="020B0604020202020204" pitchFamily="34" charset="0"/>
              </a:rPr>
              <a:t>lifestyle plan to allow time for activities such as exercise, cooking, cleaning and </a:t>
            </a:r>
            <a:r>
              <a:rPr lang="en-US" dirty="0" err="1">
                <a:latin typeface="Arial" panose="020B0604020202020204" pitchFamily="34" charset="0"/>
                <a:cs typeface="Arial" panose="020B0604020202020204" pitchFamily="34" charset="0"/>
              </a:rPr>
              <a:t>socialising</a:t>
            </a:r>
            <a:endParaRPr lang="en-US" dirty="0">
              <a:latin typeface="Arial" panose="020B0604020202020204" pitchFamily="34" charset="0"/>
              <a:cs typeface="Arial" panose="020B0604020202020204" pitchFamily="34" charset="0"/>
            </a:endParaRPr>
          </a:p>
          <a:p>
            <a:pPr lvl="2">
              <a:buFont typeface="Arial" panose="020B0604020202020204" pitchFamily="34" charset="0"/>
              <a:buChar char="•"/>
            </a:pPr>
            <a:r>
              <a:rPr lang="en-US" dirty="0">
                <a:latin typeface="Arial" panose="020B0604020202020204" pitchFamily="34" charset="0"/>
                <a:cs typeface="Arial" panose="020B0604020202020204" pitchFamily="34" charset="0"/>
              </a:rPr>
              <a:t>Delegation of tasks to others so you don’t run out of time to complete them</a:t>
            </a:r>
          </a:p>
          <a:p>
            <a:r>
              <a:rPr lang="en-US" dirty="0">
                <a:latin typeface="Arial" panose="020B0604020202020204" pitchFamily="34" charset="0"/>
                <a:cs typeface="Arial" panose="020B0604020202020204" pitchFamily="34" charset="0"/>
              </a:rPr>
              <a:t>Skills </a:t>
            </a:r>
          </a:p>
          <a:p>
            <a:pPr lvl="1"/>
            <a:r>
              <a:rPr lang="en-US" dirty="0">
                <a:latin typeface="Arial" panose="020B0604020202020204" pitchFamily="34" charset="0"/>
                <a:cs typeface="Arial" panose="020B0604020202020204" pitchFamily="34" charset="0"/>
              </a:rPr>
              <a:t>BUT they must also possess SKILLS to actually carry out their time management plan.</a:t>
            </a:r>
          </a:p>
          <a:p>
            <a:pPr lvl="1"/>
            <a:r>
              <a:rPr lang="en-US" dirty="0">
                <a:latin typeface="Arial" panose="020B0604020202020204" pitchFamily="34" charset="0"/>
                <a:cs typeface="Arial" panose="020B0604020202020204" pitchFamily="34" charset="0"/>
              </a:rPr>
              <a:t>These skills include but are not limited to:</a:t>
            </a:r>
          </a:p>
          <a:p>
            <a:pPr lvl="2">
              <a:buFont typeface="Arial" panose="020B0604020202020204" pitchFamily="34" charset="0"/>
              <a:buChar char="•"/>
            </a:pPr>
            <a:r>
              <a:rPr lang="en-US" dirty="0">
                <a:latin typeface="Arial" panose="020B0604020202020204" pitchFamily="34" charset="0"/>
                <a:cs typeface="Arial" panose="020B0604020202020204" pitchFamily="34" charset="0"/>
              </a:rPr>
              <a:t>Being able to tell the time</a:t>
            </a:r>
          </a:p>
          <a:p>
            <a:pPr lvl="2">
              <a:buFont typeface="Arial" panose="020B0604020202020204" pitchFamily="34" charset="0"/>
              <a:buChar char="•"/>
            </a:pPr>
            <a:r>
              <a:rPr lang="en-US" dirty="0">
                <a:latin typeface="Arial" panose="020B0604020202020204" pitchFamily="34" charset="0"/>
                <a:cs typeface="Arial" panose="020B0604020202020204" pitchFamily="34" charset="0"/>
              </a:rPr>
              <a:t>Being able to demonstrate self discipline and stick to assigned time frames</a:t>
            </a:r>
          </a:p>
          <a:p>
            <a:pPr lvl="2">
              <a:buFont typeface="Arial" panose="020B0604020202020204" pitchFamily="34" charset="0"/>
              <a:buChar char="•"/>
            </a:pPr>
            <a:r>
              <a:rPr lang="en-US" dirty="0">
                <a:latin typeface="Arial" panose="020B0604020202020204" pitchFamily="34" charset="0"/>
                <a:cs typeface="Arial" panose="020B0604020202020204" pitchFamily="34" charset="0"/>
              </a:rPr>
              <a:t>Having a realistic understanding of how long certain tasks take you to complete (accurate self assessment)</a:t>
            </a:r>
          </a:p>
          <a:p>
            <a:pPr lvl="2">
              <a:buFont typeface="Arial" panose="020B0604020202020204" pitchFamily="34" charset="0"/>
              <a:buChar char="•"/>
            </a:pPr>
            <a:endParaRPr lang="en-US" dirty="0"/>
          </a:p>
          <a:p>
            <a:endParaRPr lang="en-AU" dirty="0"/>
          </a:p>
        </p:txBody>
      </p:sp>
    </p:spTree>
    <p:extLst>
      <p:ext uri="{BB962C8B-B14F-4D97-AF65-F5344CB8AC3E}">
        <p14:creationId xmlns:p14="http://schemas.microsoft.com/office/powerpoint/2010/main" val="2120027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xEl>
                                              <p:pRg st="10" end="1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xEl>
                                              <p:pRg st="11" end="1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latin typeface="Arial" panose="020B0604020202020204" pitchFamily="34" charset="0"/>
                <a:cs typeface="Arial" panose="020B0604020202020204" pitchFamily="34" charset="0"/>
              </a:rPr>
              <a:t>Accessing Support:</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45520" y="1219340"/>
            <a:ext cx="8390975" cy="5594036"/>
          </a:xfrm>
        </p:spPr>
        <p:txBody>
          <a:bodyPr>
            <a:normAutofit/>
          </a:bodyPr>
          <a:lstStyle/>
          <a:p>
            <a:pPr marL="0" indent="0">
              <a:lnSpc>
                <a:spcPct val="90000"/>
              </a:lnSpc>
              <a:buNone/>
            </a:pPr>
            <a:r>
              <a:rPr lang="en-US" dirty="0"/>
              <a:t>Definition: An individual's ability to find and utilize the support services and people around them. </a:t>
            </a:r>
          </a:p>
          <a:p>
            <a:pPr>
              <a:lnSpc>
                <a:spcPct val="90000"/>
              </a:lnSpc>
            </a:pPr>
            <a:r>
              <a:rPr lang="en-US" dirty="0"/>
              <a:t>An individual's ability to access support is determined by more than just knowing that the support is there.</a:t>
            </a:r>
          </a:p>
          <a:p>
            <a:pPr>
              <a:lnSpc>
                <a:spcPct val="90000"/>
              </a:lnSpc>
            </a:pPr>
            <a:endParaRPr lang="en-US" dirty="0"/>
          </a:p>
          <a:p>
            <a:pPr>
              <a:lnSpc>
                <a:spcPct val="90000"/>
              </a:lnSpc>
            </a:pPr>
            <a:r>
              <a:rPr lang="en-US" dirty="0"/>
              <a:t>There are 5 A’s to consider:</a:t>
            </a:r>
          </a:p>
          <a:p>
            <a:pPr>
              <a:lnSpc>
                <a:spcPct val="90000"/>
              </a:lnSpc>
            </a:pPr>
            <a:r>
              <a:rPr lang="en-US" b="1" dirty="0"/>
              <a:t>Affordability</a:t>
            </a:r>
            <a:r>
              <a:rPr lang="en-US" dirty="0"/>
              <a:t>- Can you afford to pay for the service? </a:t>
            </a:r>
          </a:p>
          <a:p>
            <a:pPr>
              <a:lnSpc>
                <a:spcPct val="90000"/>
              </a:lnSpc>
            </a:pPr>
            <a:r>
              <a:rPr lang="en-US" b="1" dirty="0"/>
              <a:t>Availability</a:t>
            </a:r>
            <a:r>
              <a:rPr lang="en-US" dirty="0"/>
              <a:t>- Are the people you need available to help when you need them?</a:t>
            </a:r>
          </a:p>
          <a:p>
            <a:pPr>
              <a:lnSpc>
                <a:spcPct val="90000"/>
              </a:lnSpc>
            </a:pPr>
            <a:r>
              <a:rPr lang="en-US" b="1" dirty="0"/>
              <a:t>Accessibility</a:t>
            </a:r>
            <a:r>
              <a:rPr lang="en-US" dirty="0"/>
              <a:t>-geographical: can you get there?</a:t>
            </a:r>
          </a:p>
          <a:p>
            <a:pPr>
              <a:lnSpc>
                <a:spcPct val="90000"/>
              </a:lnSpc>
            </a:pPr>
            <a:r>
              <a:rPr lang="en-US" b="1" dirty="0"/>
              <a:t>Accommodation</a:t>
            </a:r>
            <a:r>
              <a:rPr lang="en-US" dirty="0"/>
              <a:t>-can the support service accommodate you and your needs? Flexibility? Understanding?</a:t>
            </a:r>
          </a:p>
          <a:p>
            <a:pPr>
              <a:lnSpc>
                <a:spcPct val="90000"/>
              </a:lnSpc>
            </a:pPr>
            <a:r>
              <a:rPr lang="en-US" b="1" dirty="0"/>
              <a:t>Acceptability</a:t>
            </a:r>
            <a:r>
              <a:rPr lang="en-US" dirty="0"/>
              <a:t>-is the support system “personally” acceptable to you? Do you trust them? What are their personal characteristics like?</a:t>
            </a:r>
            <a:endParaRPr lang="en-AU" dirty="0"/>
          </a:p>
          <a:p>
            <a:pPr marL="114300" indent="0">
              <a:buNone/>
            </a:pPr>
            <a:endParaRPr lang="en-US" dirty="0"/>
          </a:p>
          <a:p>
            <a:endParaRPr lang="en-AU" dirty="0"/>
          </a:p>
        </p:txBody>
      </p:sp>
    </p:spTree>
    <p:extLst>
      <p:ext uri="{BB962C8B-B14F-4D97-AF65-F5344CB8AC3E}">
        <p14:creationId xmlns:p14="http://schemas.microsoft.com/office/powerpoint/2010/main" val="2148739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latin typeface="Arial" panose="020B0604020202020204" pitchFamily="34" charset="0"/>
                <a:cs typeface="Arial" panose="020B0604020202020204" pitchFamily="34" charset="0"/>
              </a:rPr>
              <a:t>Accessing Support skills and strategies:</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584750" y="1763169"/>
            <a:ext cx="8390975" cy="3793836"/>
          </a:xfrm>
        </p:spPr>
        <p:txBody>
          <a:bodyPr>
            <a:normAutofit/>
          </a:bodyPr>
          <a:lstStyle/>
          <a:p>
            <a:r>
              <a:rPr lang="en-US" dirty="0">
                <a:latin typeface="Arial" panose="020B0604020202020204" pitchFamily="34" charset="0"/>
                <a:cs typeface="Arial" panose="020B0604020202020204" pitchFamily="34" charset="0"/>
              </a:rPr>
              <a:t>Strategies </a:t>
            </a:r>
          </a:p>
          <a:p>
            <a:pPr lvl="1"/>
            <a:r>
              <a:rPr lang="en-US" dirty="0">
                <a:latin typeface="Arial" panose="020B0604020202020204" pitchFamily="34" charset="0"/>
                <a:cs typeface="Arial" panose="020B0604020202020204" pitchFamily="34" charset="0"/>
              </a:rPr>
              <a:t>People can use STRATEGIES to set up a plan to access support</a:t>
            </a:r>
          </a:p>
          <a:p>
            <a:pPr lvl="2" indent="-285750">
              <a:buFont typeface="Arial" panose="020B0604020202020204" pitchFamily="34" charset="0"/>
              <a:buChar char="•"/>
            </a:pPr>
            <a:r>
              <a:rPr lang="en-US" dirty="0">
                <a:latin typeface="Arial" panose="020B0604020202020204" pitchFamily="34" charset="0"/>
                <a:cs typeface="Arial" panose="020B0604020202020204" pitchFamily="34" charset="0"/>
              </a:rPr>
              <a:t>Setting up a plan for utilizing support systems (progression and varied opinions) </a:t>
            </a:r>
          </a:p>
          <a:p>
            <a:pPr marL="857250" lvl="2" indent="0">
              <a:buNone/>
            </a:pPr>
            <a:endParaRPr lang="en-US"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They must also possess SKILLS to access support</a:t>
            </a:r>
          </a:p>
          <a:p>
            <a:pPr lvl="1"/>
            <a:r>
              <a:rPr lang="en-US" dirty="0">
                <a:latin typeface="Arial" panose="020B0604020202020204" pitchFamily="34" charset="0"/>
                <a:cs typeface="Arial" panose="020B0604020202020204" pitchFamily="34" charset="0"/>
              </a:rPr>
              <a:t>These skills include but are not limited to:</a:t>
            </a:r>
          </a:p>
          <a:p>
            <a:pPr lvl="2">
              <a:buFont typeface="Arial" panose="020B0604020202020204" pitchFamily="34" charset="0"/>
              <a:buChar char="•"/>
            </a:pPr>
            <a:r>
              <a:rPr lang="en-US" dirty="0">
                <a:latin typeface="Arial" panose="020B0604020202020204" pitchFamily="34" charset="0"/>
                <a:cs typeface="Arial" panose="020B0604020202020204" pitchFamily="34" charset="0"/>
              </a:rPr>
              <a:t>Ability to make phone calls and book appointments</a:t>
            </a:r>
          </a:p>
          <a:p>
            <a:pPr lvl="2">
              <a:buFont typeface="Arial" panose="020B0604020202020204" pitchFamily="34" charset="0"/>
              <a:buChar char="•"/>
            </a:pPr>
            <a:r>
              <a:rPr lang="en-US" dirty="0">
                <a:latin typeface="Arial" panose="020B0604020202020204" pitchFamily="34" charset="0"/>
                <a:cs typeface="Arial" panose="020B0604020202020204" pitchFamily="34" charset="0"/>
              </a:rPr>
              <a:t>Ability to discern between services and choose the one that is most appropriate for their needs</a:t>
            </a:r>
          </a:p>
          <a:p>
            <a:pPr lvl="2">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dirty="0"/>
          </a:p>
          <a:p>
            <a:endParaRPr lang="en-AU" dirty="0"/>
          </a:p>
        </p:txBody>
      </p:sp>
    </p:spTree>
    <p:extLst>
      <p:ext uri="{BB962C8B-B14F-4D97-AF65-F5344CB8AC3E}">
        <p14:creationId xmlns:p14="http://schemas.microsoft.com/office/powerpoint/2010/main" val="223227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t>Accessing Support example</a:t>
            </a:r>
            <a:r>
              <a:rPr lang="en-US" sz="3200" dirty="0">
                <a:latin typeface="Arial" panose="020B0604020202020204" pitchFamily="34" charset="0"/>
                <a:cs typeface="Arial" panose="020B0604020202020204" pitchFamily="34" charset="0"/>
              </a:rPr>
              <a:t>:</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45520" y="1219340"/>
            <a:ext cx="8390975" cy="5594036"/>
          </a:xfrm>
        </p:spPr>
        <p:txBody>
          <a:bodyPr>
            <a:normAutofit/>
          </a:bodyPr>
          <a:lstStyle/>
          <a:p>
            <a:r>
              <a:rPr lang="en-US" dirty="0"/>
              <a:t>If you are feeling overwhelmed and over stressed with your workload at Kennedy, what support systems are available within the College to help support you?</a:t>
            </a:r>
          </a:p>
          <a:p>
            <a:endParaRPr lang="en-US" dirty="0"/>
          </a:p>
          <a:p>
            <a:r>
              <a:rPr lang="en-US" dirty="0"/>
              <a:t>Head of year</a:t>
            </a:r>
          </a:p>
          <a:p>
            <a:r>
              <a:rPr lang="en-US" dirty="0"/>
              <a:t>Form teacher and subject teachers</a:t>
            </a:r>
          </a:p>
          <a:p>
            <a:r>
              <a:rPr lang="en-US" dirty="0"/>
              <a:t>Counsellor/school psychologist</a:t>
            </a:r>
          </a:p>
          <a:p>
            <a:r>
              <a:rPr lang="en-US" dirty="0"/>
              <a:t>RASC </a:t>
            </a:r>
          </a:p>
          <a:p>
            <a:r>
              <a:rPr lang="en-US" dirty="0"/>
              <a:t>Direct Message functions of </a:t>
            </a:r>
            <a:r>
              <a:rPr lang="en-US" dirty="0" err="1"/>
              <a:t>Seqta</a:t>
            </a:r>
            <a:endParaRPr lang="en-US" dirty="0"/>
          </a:p>
          <a:p>
            <a:pPr lvl="2">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dirty="0"/>
          </a:p>
          <a:p>
            <a:endParaRPr lang="en-AU" dirty="0"/>
          </a:p>
        </p:txBody>
      </p:sp>
    </p:spTree>
    <p:extLst>
      <p:ext uri="{BB962C8B-B14F-4D97-AF65-F5344CB8AC3E}">
        <p14:creationId xmlns:p14="http://schemas.microsoft.com/office/powerpoint/2010/main" val="24722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6447501" cy="731168"/>
          </a:xfrm>
        </p:spPr>
        <p:txBody>
          <a:bodyPr>
            <a:normAutofit/>
          </a:bodyPr>
          <a:lstStyle/>
          <a:p>
            <a:r>
              <a:rPr lang="en-US" dirty="0">
                <a:latin typeface="Arial" panose="020B0604020202020204" pitchFamily="34" charset="0"/>
                <a:cs typeface="Arial" panose="020B0604020202020204" pitchFamily="34" charset="0"/>
              </a:rPr>
              <a:t>SELF GENERATED</a:t>
            </a:r>
            <a:endParaRPr lang="en-AU" dirty="0">
              <a:latin typeface="Arial" panose="020B0604020202020204" pitchFamily="34" charset="0"/>
              <a:cs typeface="Arial" panose="020B0604020202020204" pitchFamily="34" charset="0"/>
            </a:endParaRPr>
          </a:p>
        </p:txBody>
      </p:sp>
      <p:sp>
        <p:nvSpPr>
          <p:cNvPr id="11" name="Isosceles Triangle 10">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p:cNvSpPr txBox="1">
            <a:spLocks noGrp="1"/>
          </p:cNvSpPr>
          <p:nvPr>
            <p:ph idx="1"/>
          </p:nvPr>
        </p:nvSpPr>
        <p:spPr>
          <a:xfrm>
            <a:off x="827584" y="1556792"/>
            <a:ext cx="7776864" cy="4608512"/>
          </a:xfrm>
          <a:prstGeom prst="rect">
            <a:avLst/>
          </a:prstGeom>
        </p:spPr>
        <p:txBody>
          <a:bodyPr rtlCol="0">
            <a:normAutofit fontScale="92500" lnSpcReduction="10000"/>
          </a:bodyPr>
          <a:lstStyle/>
          <a:p>
            <a:pPr marL="0" indent="0">
              <a:lnSpc>
                <a:spcPct val="90000"/>
              </a:lnSpc>
              <a:buNone/>
            </a:pPr>
            <a:r>
              <a:rPr lang="en-US" u="sng" dirty="0">
                <a:latin typeface="Arial" panose="020B0604020202020204" pitchFamily="34" charset="0"/>
                <a:cs typeface="Arial" panose="020B0604020202020204" pitchFamily="34" charset="0"/>
              </a:rPr>
              <a:t>EXPERIENCE:</a:t>
            </a:r>
          </a:p>
          <a:p>
            <a:pPr marL="0" indent="0">
              <a:lnSpc>
                <a:spcPct val="90000"/>
              </a:lnSpc>
              <a:buNone/>
            </a:pPr>
            <a:r>
              <a:rPr lang="en-US" dirty="0">
                <a:latin typeface="Arial" panose="020B0604020202020204" pitchFamily="34" charset="0"/>
                <a:cs typeface="Arial" panose="020B0604020202020204" pitchFamily="34" charset="0"/>
              </a:rPr>
              <a:t>Based on a cause and effect relationship.</a:t>
            </a:r>
          </a:p>
          <a:p>
            <a:pPr marL="0" indent="0">
              <a:lnSpc>
                <a:spcPct val="90000"/>
              </a:lnSpc>
              <a:buNone/>
            </a:pPr>
            <a:r>
              <a:rPr lang="en-US" dirty="0">
                <a:latin typeface="Arial" panose="020B0604020202020204" pitchFamily="34" charset="0"/>
                <a:cs typeface="Arial" panose="020B0604020202020204" pitchFamily="34" charset="0"/>
              </a:rPr>
              <a:t>This is the  STRONGEST way to form a belief and the belief is unlikely to be changed. (if you have experienced it yourself, it is very difficult for someone to change your mind)</a:t>
            </a:r>
          </a:p>
          <a:p>
            <a:pPr>
              <a:lnSpc>
                <a:spcPct val="90000"/>
              </a:lnSpc>
            </a:pPr>
            <a:r>
              <a:rPr lang="en-US" dirty="0">
                <a:latin typeface="Arial" panose="020B0604020202020204" pitchFamily="34" charset="0"/>
                <a:cs typeface="Arial" panose="020B0604020202020204" pitchFamily="34" charset="0"/>
              </a:rPr>
              <a:t>E.g. Bill drinks too much alcohol. Bill feels disoriented, uncoordinated, relaxed and he has a big headache the following day. Bill experience has helped him to form a belief that too much alcohol creates these effects on his body. </a:t>
            </a:r>
          </a:p>
          <a:p>
            <a:pPr>
              <a:lnSpc>
                <a:spcPct val="90000"/>
              </a:lnSpc>
            </a:pPr>
            <a:endParaRPr lang="en-US" dirty="0">
              <a:latin typeface="Arial" panose="020B0604020202020204" pitchFamily="34" charset="0"/>
              <a:cs typeface="Arial" panose="020B0604020202020204" pitchFamily="34" charset="0"/>
            </a:endParaRPr>
          </a:p>
          <a:p>
            <a:pPr marL="0" indent="0">
              <a:lnSpc>
                <a:spcPct val="90000"/>
              </a:lnSpc>
              <a:buNone/>
            </a:pPr>
            <a:r>
              <a:rPr lang="en-US" u="sng" dirty="0">
                <a:latin typeface="Arial" panose="020B0604020202020204" pitchFamily="34" charset="0"/>
                <a:cs typeface="Arial" panose="020B0604020202020204" pitchFamily="34" charset="0"/>
              </a:rPr>
              <a:t>REFLECTION</a:t>
            </a:r>
          </a:p>
          <a:p>
            <a:pPr marL="0" indent="0">
              <a:lnSpc>
                <a:spcPct val="90000"/>
              </a:lnSpc>
              <a:buNone/>
            </a:pPr>
            <a:r>
              <a:rPr lang="en-US" dirty="0">
                <a:latin typeface="Arial" panose="020B0604020202020204" pitchFamily="34" charset="0"/>
                <a:cs typeface="Arial" panose="020B0604020202020204" pitchFamily="34" charset="0"/>
              </a:rPr>
              <a:t>An individual internally reflects on experiences, observations, personal opinion and the viewpoints of others to generate their own beliefs.</a:t>
            </a:r>
          </a:p>
          <a:p>
            <a:pPr>
              <a:lnSpc>
                <a:spcPct val="90000"/>
              </a:lnSpc>
            </a:pPr>
            <a:r>
              <a:rPr lang="en-AU" dirty="0">
                <a:latin typeface="Arial" panose="020B0604020202020204" pitchFamily="34" charset="0"/>
                <a:cs typeface="Arial" panose="020B0604020202020204" pitchFamily="34" charset="0"/>
              </a:rPr>
              <a:t>Bill goes to a party. He has a couple of drinks. He watches as his friends exhibit some interesting behaviour. He draws on his education about alcohol from high school health class and forms the belief that alcohol can have a range of impacts on the body. </a:t>
            </a:r>
          </a:p>
        </p:txBody>
      </p:sp>
      <p:sp>
        <p:nvSpPr>
          <p:cNvPr id="13" name="Isosceles Triangle 12">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351766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 calcmode="lin" valueType="num">
                                      <p:cBhvr additive="base">
                                        <p:cTn id="11"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 calcmode="lin" valueType="num">
                                      <p:cBhvr additive="base">
                                        <p:cTn id="17"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 calcmode="lin" valueType="num">
                                      <p:cBhvr additive="base">
                                        <p:cTn id="23"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anim calcmode="lin" valueType="num">
                                      <p:cBhvr additive="base">
                                        <p:cTn id="29"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anim calcmode="lin" valueType="num">
                                      <p:cBhvr additive="base">
                                        <p:cTn id="35"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4">
                                            <p:txEl>
                                              <p:pRg st="7" end="7"/>
                                            </p:txEl>
                                          </p:spTgt>
                                        </p:tgtEl>
                                        <p:attrNameLst>
                                          <p:attrName>style.visibility</p:attrName>
                                        </p:attrNameLst>
                                      </p:cBhvr>
                                      <p:to>
                                        <p:strVal val="visible"/>
                                      </p:to>
                                    </p:set>
                                    <p:anim calcmode="lin" valueType="num">
                                      <p:cBhvr additive="base">
                                        <p:cTn id="41"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t>Revision Question</a:t>
            </a:r>
            <a:r>
              <a:rPr lang="en-US" sz="3200" dirty="0">
                <a:latin typeface="Arial" panose="020B0604020202020204" pitchFamily="34" charset="0"/>
                <a:cs typeface="Arial" panose="020B0604020202020204" pitchFamily="34" charset="0"/>
              </a:rPr>
              <a:t>:</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45520" y="1219340"/>
            <a:ext cx="8390975" cy="5594036"/>
          </a:xfrm>
        </p:spPr>
        <p:txBody>
          <a:bodyPr>
            <a:normAutofit/>
          </a:bodyPr>
          <a:lstStyle/>
          <a:p>
            <a:pPr lvl="2">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dirty="0"/>
          </a:p>
          <a:p>
            <a:r>
              <a:rPr lang="en-US" dirty="0"/>
              <a:t>Define and describe how skills and strategies are important for self management skills/stress reduction? (4 marks)</a:t>
            </a:r>
          </a:p>
          <a:p>
            <a:endParaRPr lang="en-US" dirty="0"/>
          </a:p>
          <a:p>
            <a:r>
              <a:rPr lang="en-US" dirty="0"/>
              <a:t>Explain 4 techniques for effective stress management (8 marks)</a:t>
            </a:r>
          </a:p>
          <a:p>
            <a:endParaRPr lang="en-AU" dirty="0"/>
          </a:p>
        </p:txBody>
      </p:sp>
    </p:spTree>
    <p:extLst>
      <p:ext uri="{BB962C8B-B14F-4D97-AF65-F5344CB8AC3E}">
        <p14:creationId xmlns:p14="http://schemas.microsoft.com/office/powerpoint/2010/main" val="121426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1560" y="1268760"/>
            <a:ext cx="6347714" cy="3880773"/>
          </a:xfrm>
        </p:spPr>
        <p:txBody>
          <a:bodyPr>
            <a:normAutofit/>
          </a:bodyPr>
          <a:lstStyle/>
          <a:p>
            <a:pPr marL="0" indent="0" algn="ctr">
              <a:buNone/>
            </a:pPr>
            <a:r>
              <a:rPr lang="en-US" sz="8000" dirty="0"/>
              <a:t>SEMESTER 1 EXAM PREPARATION</a:t>
            </a:r>
            <a:endParaRPr lang="en-AU" sz="8000" dirty="0"/>
          </a:p>
        </p:txBody>
      </p:sp>
    </p:spTree>
    <p:extLst>
      <p:ext uri="{BB962C8B-B14F-4D97-AF65-F5344CB8AC3E}">
        <p14:creationId xmlns:p14="http://schemas.microsoft.com/office/powerpoint/2010/main" val="282129630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65032"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99781" y="3681413"/>
            <a:ext cx="3572669"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93473" y="-8467"/>
            <a:ext cx="2255512"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947"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6616" y="3048000"/>
            <a:ext cx="244475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8241"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6115" y="3589867"/>
            <a:ext cx="1362870"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08000" y="609600"/>
            <a:ext cx="2882531" cy="5175624"/>
          </a:xfrm>
        </p:spPr>
        <p:txBody>
          <a:bodyPr anchor="ctr">
            <a:normAutofit/>
          </a:bodyPr>
          <a:lstStyle/>
          <a:p>
            <a:br>
              <a:rPr lang="en-US" dirty="0">
                <a:solidFill>
                  <a:schemeClr val="tx1"/>
                </a:solidFill>
                <a:latin typeface="Arial" panose="020B0604020202020204" pitchFamily="34" charset="0"/>
                <a:cs typeface="Arial" panose="020B0604020202020204" pitchFamily="34" charset="0"/>
              </a:rPr>
            </a:br>
            <a:r>
              <a:rPr lang="en-US" dirty="0">
                <a:solidFill>
                  <a:schemeClr val="tx1"/>
                </a:solidFill>
                <a:latin typeface="Arial" panose="020B0604020202020204" pitchFamily="34" charset="0"/>
                <a:cs typeface="Arial" panose="020B0604020202020204" pitchFamily="34" charset="0"/>
              </a:rPr>
              <a:t>Self Management Skills #2</a:t>
            </a:r>
            <a:br>
              <a:rPr lang="en-US" dirty="0">
                <a:solidFill>
                  <a:srgbClr val="FF0000"/>
                </a:solidFill>
                <a:latin typeface="Arial" panose="020B0604020202020204" pitchFamily="34" charset="0"/>
                <a:cs typeface="Arial" panose="020B0604020202020204" pitchFamily="34" charset="0"/>
              </a:rPr>
            </a:br>
            <a:br>
              <a:rPr lang="en-US" dirty="0">
                <a:solidFill>
                  <a:srgbClr val="FF0000"/>
                </a:solidFill>
                <a:latin typeface="Arial" panose="020B0604020202020204" pitchFamily="34" charset="0"/>
                <a:cs typeface="Arial" panose="020B0604020202020204" pitchFamily="34" charset="0"/>
              </a:rPr>
            </a:br>
            <a:endParaRPr lang="en-AU" dirty="0">
              <a:solidFill>
                <a:srgbClr val="FF0000"/>
              </a:solidFill>
              <a:latin typeface="Arial" panose="020B0604020202020204" pitchFamily="34" charset="0"/>
              <a:cs typeface="Arial" panose="020B0604020202020204" pitchFamily="34" charset="0"/>
            </a:endParaRP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1615" y="-8467"/>
            <a:ext cx="5332385"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3" name="Content Placeholder 2"/>
          <p:cNvSpPr>
            <a:spLocks noGrp="1"/>
          </p:cNvSpPr>
          <p:nvPr>
            <p:ph idx="1"/>
          </p:nvPr>
        </p:nvSpPr>
        <p:spPr>
          <a:xfrm>
            <a:off x="4587063" y="609601"/>
            <a:ext cx="4133472" cy="5175624"/>
          </a:xfrm>
        </p:spPr>
        <p:txBody>
          <a:bodyPr anchor="ctr">
            <a:normAutofit/>
          </a:bodyPr>
          <a:lstStyle/>
          <a:p>
            <a:pPr marL="0" indent="0">
              <a:buNone/>
            </a:pPr>
            <a:r>
              <a:rPr lang="en-US" u="sng" dirty="0">
                <a:solidFill>
                  <a:srgbClr val="FFFFFF"/>
                </a:solidFill>
                <a:latin typeface="Arial" panose="020B0604020202020204" pitchFamily="34" charset="0"/>
                <a:cs typeface="Arial" panose="020B0604020202020204" pitchFamily="34" charset="0"/>
              </a:rPr>
              <a:t>SYLLABUS POINTS:</a:t>
            </a:r>
          </a:p>
          <a:p>
            <a:pPr marL="0" lvl="0" indent="0">
              <a:buNone/>
            </a:pPr>
            <a:r>
              <a:rPr lang="en-AU" dirty="0"/>
              <a:t>Skills required for working effectively with individuals and groups</a:t>
            </a:r>
          </a:p>
          <a:p>
            <a:pPr lvl="0">
              <a:buClr>
                <a:schemeClr val="tx1"/>
              </a:buClr>
              <a:buFont typeface="Arial" panose="020B0604020202020204" pitchFamily="34" charset="0"/>
              <a:buChar char="•"/>
            </a:pPr>
            <a:r>
              <a:rPr lang="en-AU" dirty="0"/>
              <a:t>Negotiation</a:t>
            </a:r>
          </a:p>
          <a:p>
            <a:pPr lvl="0">
              <a:buClr>
                <a:schemeClr val="tx1"/>
              </a:buClr>
              <a:buFont typeface="Arial" panose="020B0604020202020204" pitchFamily="34" charset="0"/>
              <a:buChar char="•"/>
            </a:pPr>
            <a:r>
              <a:rPr lang="en-AU" dirty="0">
                <a:solidFill>
                  <a:srgbClr val="FFFFFF"/>
                </a:solidFill>
                <a:latin typeface="Arial" panose="020B0604020202020204" pitchFamily="34" charset="0"/>
                <a:cs typeface="Arial" panose="020B0604020202020204" pitchFamily="34" charset="0"/>
              </a:rPr>
              <a:t>Conflict resolution</a:t>
            </a:r>
          </a:p>
          <a:p>
            <a:pPr lvl="0">
              <a:buClr>
                <a:schemeClr val="tx1"/>
              </a:buClr>
              <a:buFont typeface="Arial" panose="020B0604020202020204" pitchFamily="34" charset="0"/>
              <a:buChar char="•"/>
            </a:pPr>
            <a:r>
              <a:rPr lang="en-AU" dirty="0">
                <a:solidFill>
                  <a:srgbClr val="FFFFFF"/>
                </a:solidFill>
                <a:latin typeface="Arial" panose="020B0604020202020204" pitchFamily="34" charset="0"/>
                <a:cs typeface="Arial" panose="020B0604020202020204" pitchFamily="34" charset="0"/>
              </a:rPr>
              <a:t>Mediation</a:t>
            </a:r>
          </a:p>
          <a:p>
            <a:pPr lvl="0">
              <a:buClr>
                <a:schemeClr val="tx1"/>
              </a:buClr>
              <a:buFont typeface="Arial" panose="020B0604020202020204" pitchFamily="34" charset="0"/>
              <a:buChar char="•"/>
            </a:pPr>
            <a:r>
              <a:rPr lang="en-AU" dirty="0">
                <a:solidFill>
                  <a:srgbClr val="FFFFFF"/>
                </a:solidFill>
                <a:latin typeface="Arial" panose="020B0604020202020204" pitchFamily="34" charset="0"/>
                <a:cs typeface="Arial" panose="020B0604020202020204" pitchFamily="34" charset="0"/>
              </a:rPr>
              <a:t>Leadership</a:t>
            </a:r>
          </a:p>
        </p:txBody>
      </p:sp>
    </p:spTree>
    <p:extLst>
      <p:ext uri="{BB962C8B-B14F-4D97-AF65-F5344CB8AC3E}">
        <p14:creationId xmlns:p14="http://schemas.microsoft.com/office/powerpoint/2010/main" val="293666930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141539" y="536833"/>
            <a:ext cx="3769644" cy="869249"/>
          </a:xfrm>
        </p:spPr>
        <p:txBody>
          <a:bodyPr anchor="ctr">
            <a:normAutofit/>
          </a:bodyPr>
          <a:lstStyle/>
          <a:p>
            <a:r>
              <a:rPr lang="en-US" dirty="0">
                <a:solidFill>
                  <a:srgbClr val="FFFFFF"/>
                </a:solidFill>
                <a:latin typeface="Arial" panose="020B0604020202020204" pitchFamily="34" charset="0"/>
                <a:cs typeface="Arial" panose="020B0604020202020204" pitchFamily="34" charset="0"/>
              </a:rPr>
              <a:t>Class Task</a:t>
            </a:r>
            <a:endParaRPr lang="en-AU" dirty="0">
              <a:solidFill>
                <a:srgbClr val="FFFFFF"/>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5168968" y="1916832"/>
            <a:ext cx="3575615" cy="4104456"/>
          </a:xfrm>
        </p:spPr>
        <p:txBody>
          <a:bodyPr anchor="t">
            <a:normAutofit/>
          </a:bodyPr>
          <a:lstStyle/>
          <a:p>
            <a:pPr marL="0" indent="0">
              <a:buNone/>
            </a:pPr>
            <a:r>
              <a:rPr lang="en-US" sz="2400" b="1" dirty="0">
                <a:solidFill>
                  <a:schemeClr val="bg1"/>
                </a:solidFill>
                <a:latin typeface="Arial" panose="020B0604020202020204" pitchFamily="34" charset="0"/>
                <a:cs typeface="Arial" panose="020B0604020202020204" pitchFamily="34" charset="0"/>
              </a:rPr>
              <a:t>Complete the tent activity as a group. </a:t>
            </a:r>
          </a:p>
          <a:p>
            <a:pPr marL="0" indent="0">
              <a:buNone/>
            </a:pPr>
            <a:endParaRPr lang="en-US" sz="2400" b="1" dirty="0">
              <a:solidFill>
                <a:schemeClr val="bg1"/>
              </a:solidFill>
            </a:endParaRPr>
          </a:p>
          <a:p>
            <a:pPr marL="0" indent="0">
              <a:buNone/>
            </a:pPr>
            <a:endParaRPr lang="en-AU" sz="2400" dirty="0">
              <a:solidFill>
                <a:schemeClr val="bg1"/>
              </a:solidFill>
              <a:latin typeface="Arial" panose="020B0604020202020204" pitchFamily="34" charset="0"/>
              <a:cs typeface="Arial" panose="020B0604020202020204" pitchFamily="34" charset="0"/>
            </a:endParaRPr>
          </a:p>
        </p:txBody>
      </p:sp>
      <p:pic>
        <p:nvPicPr>
          <p:cNvPr id="7" name="Picture 6" descr="A close up of a toy&#10;&#10;Description automatically generated">
            <a:extLst>
              <a:ext uri="{FF2B5EF4-FFF2-40B4-BE49-F238E27FC236}">
                <a16:creationId xmlns:a16="http://schemas.microsoft.com/office/drawing/2014/main" id="{ADADBC40-0901-432C-811B-98E91FFBE08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42359" y="1718395"/>
            <a:ext cx="2857500" cy="2857500"/>
          </a:xfrm>
          <a:prstGeom prst="rect">
            <a:avLst/>
          </a:prstGeom>
        </p:spPr>
      </p:pic>
      <p:sp>
        <p:nvSpPr>
          <p:cNvPr id="8" name="TextBox 7">
            <a:extLst>
              <a:ext uri="{FF2B5EF4-FFF2-40B4-BE49-F238E27FC236}">
                <a16:creationId xmlns:a16="http://schemas.microsoft.com/office/drawing/2014/main" id="{69AEF223-B73F-41A9-B870-2BCF91AB2085}"/>
              </a:ext>
            </a:extLst>
          </p:cNvPr>
          <p:cNvSpPr txBox="1"/>
          <p:nvPr/>
        </p:nvSpPr>
        <p:spPr>
          <a:xfrm>
            <a:off x="542359" y="4575895"/>
            <a:ext cx="2857500" cy="369332"/>
          </a:xfrm>
          <a:prstGeom prst="rect">
            <a:avLst/>
          </a:prstGeom>
          <a:noFill/>
        </p:spPr>
        <p:txBody>
          <a:bodyPr wrap="square" rtlCol="0">
            <a:spAutoFit/>
          </a:bodyPr>
          <a:lstStyle/>
          <a:p>
            <a:r>
              <a:rPr lang="en-AU" sz="900">
                <a:hlinkClick r:id="rId3" tooltip="https://pidpjourneyblog.wordpress.com/"/>
              </a:rPr>
              <a:t>This Photo</a:t>
            </a:r>
            <a:r>
              <a:rPr lang="en-AU" sz="900"/>
              <a:t> by Unknown Author is licensed under </a:t>
            </a:r>
            <a:r>
              <a:rPr lang="en-AU" sz="900">
                <a:hlinkClick r:id="rId4" tooltip="https://creativecommons.org/licenses/by/3.0/"/>
              </a:rPr>
              <a:t>CC BY</a:t>
            </a:r>
            <a:endParaRPr lang="en-AU" sz="900"/>
          </a:p>
        </p:txBody>
      </p:sp>
    </p:spTree>
    <p:extLst>
      <p:ext uri="{BB962C8B-B14F-4D97-AF65-F5344CB8AC3E}">
        <p14:creationId xmlns:p14="http://schemas.microsoft.com/office/powerpoint/2010/main" val="2545681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t>Groupwork</a:t>
            </a:r>
            <a:r>
              <a:rPr lang="en-US" sz="3200" dirty="0">
                <a:latin typeface="Arial" panose="020B0604020202020204" pitchFamily="34" charset="0"/>
                <a:cs typeface="Arial" panose="020B0604020202020204" pitchFamily="34" charset="0"/>
              </a:rPr>
              <a:t>:</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45520" y="1219340"/>
            <a:ext cx="8390975" cy="5594036"/>
          </a:xfrm>
        </p:spPr>
        <p:txBody>
          <a:bodyPr>
            <a:normAutofit/>
          </a:bodyPr>
          <a:lstStyle/>
          <a:p>
            <a:pPr marL="0" indent="0">
              <a:lnSpc>
                <a:spcPct val="90000"/>
              </a:lnSpc>
              <a:buNone/>
            </a:pPr>
            <a:r>
              <a:rPr lang="en-US" sz="2000" b="1" dirty="0">
                <a:solidFill>
                  <a:schemeClr val="tx1"/>
                </a:solidFill>
                <a:latin typeface="Arial" panose="020B0604020202020204" pitchFamily="34" charset="0"/>
                <a:cs typeface="Arial" panose="020B0604020202020204" pitchFamily="34" charset="0"/>
              </a:rPr>
              <a:t>What skills worked when completing the tent activity?</a:t>
            </a:r>
            <a:endParaRPr lang="en-US" sz="2000" dirty="0">
              <a:solidFill>
                <a:schemeClr val="tx1"/>
              </a:solidFill>
              <a:latin typeface="Arial" panose="020B0604020202020204" pitchFamily="34" charset="0"/>
              <a:cs typeface="Arial" panose="020B0604020202020204" pitchFamily="34" charset="0"/>
            </a:endParaRPr>
          </a:p>
          <a:p>
            <a:pPr marL="0" indent="0">
              <a:lnSpc>
                <a:spcPct val="90000"/>
              </a:lnSpc>
              <a:buNone/>
            </a:pPr>
            <a:endParaRPr lang="en-US" sz="2000" dirty="0">
              <a:solidFill>
                <a:schemeClr val="tx1"/>
              </a:solidFill>
              <a:latin typeface="Arial" panose="020B0604020202020204" pitchFamily="34" charset="0"/>
              <a:cs typeface="Arial" panose="020B0604020202020204" pitchFamily="34" charset="0"/>
            </a:endParaRPr>
          </a:p>
          <a:p>
            <a:pPr marL="0" indent="0">
              <a:lnSpc>
                <a:spcPct val="90000"/>
              </a:lnSpc>
              <a:buNone/>
            </a:pPr>
            <a:endParaRPr lang="en-US" sz="2000" dirty="0">
              <a:solidFill>
                <a:schemeClr val="tx1"/>
              </a:solidFill>
              <a:latin typeface="Arial" panose="020B0604020202020204" pitchFamily="34" charset="0"/>
              <a:cs typeface="Arial" panose="020B0604020202020204" pitchFamily="34" charset="0"/>
            </a:endParaRPr>
          </a:p>
          <a:p>
            <a:pPr marL="0" indent="0">
              <a:lnSpc>
                <a:spcPct val="90000"/>
              </a:lnSpc>
              <a:buNone/>
            </a:pPr>
            <a:endParaRPr lang="en-US" sz="2000" dirty="0">
              <a:solidFill>
                <a:schemeClr val="tx1"/>
              </a:solidFill>
              <a:latin typeface="Arial" panose="020B0604020202020204" pitchFamily="34" charset="0"/>
              <a:cs typeface="Arial" panose="020B0604020202020204" pitchFamily="34" charset="0"/>
            </a:endParaRPr>
          </a:p>
          <a:p>
            <a:pPr marL="0" indent="0">
              <a:lnSpc>
                <a:spcPct val="90000"/>
              </a:lnSpc>
              <a:buNone/>
            </a:pPr>
            <a:endParaRPr lang="en-US" sz="2000" dirty="0">
              <a:solidFill>
                <a:schemeClr val="tx1"/>
              </a:solidFill>
              <a:latin typeface="Arial" panose="020B0604020202020204" pitchFamily="34" charset="0"/>
              <a:cs typeface="Arial" panose="020B0604020202020204" pitchFamily="34" charset="0"/>
            </a:endParaRPr>
          </a:p>
          <a:p>
            <a:pPr marL="0" indent="0">
              <a:lnSpc>
                <a:spcPct val="90000"/>
              </a:lnSpc>
              <a:buNone/>
            </a:pPr>
            <a:endParaRPr lang="en-US" sz="2000" dirty="0">
              <a:solidFill>
                <a:schemeClr val="tx1"/>
              </a:solidFill>
              <a:latin typeface="Arial" panose="020B0604020202020204" pitchFamily="34" charset="0"/>
              <a:cs typeface="Arial" panose="020B0604020202020204" pitchFamily="34" charset="0"/>
            </a:endParaRPr>
          </a:p>
          <a:p>
            <a:pPr marL="0" indent="0">
              <a:lnSpc>
                <a:spcPct val="90000"/>
              </a:lnSpc>
              <a:buNone/>
            </a:pPr>
            <a:r>
              <a:rPr lang="en-US" sz="2000" b="1" dirty="0">
                <a:solidFill>
                  <a:schemeClr val="tx1"/>
                </a:solidFill>
                <a:latin typeface="Arial" panose="020B0604020202020204" pitchFamily="34" charset="0"/>
                <a:cs typeface="Arial" panose="020B0604020202020204" pitchFamily="34" charset="0"/>
              </a:rPr>
              <a:t>Why Perspective is so important YOUTUBE (3 mins)</a:t>
            </a:r>
          </a:p>
          <a:p>
            <a:pPr marL="0" indent="0">
              <a:lnSpc>
                <a:spcPct val="90000"/>
              </a:lnSpc>
              <a:buNone/>
            </a:pPr>
            <a:r>
              <a:rPr lang="en-US" sz="2000" dirty="0">
                <a:solidFill>
                  <a:schemeClr val="tx1"/>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https://www.youtube.com/watch?v=cRcDfCafSYE</a:t>
            </a:r>
            <a:r>
              <a:rPr lang="en-US" sz="2000" dirty="0">
                <a:solidFill>
                  <a:schemeClr val="tx1"/>
                </a:solidFill>
                <a:latin typeface="Arial" panose="020B0604020202020204" pitchFamily="34" charset="0"/>
                <a:cs typeface="Arial" panose="020B0604020202020204" pitchFamily="34" charset="0"/>
              </a:rPr>
              <a:t> </a:t>
            </a:r>
          </a:p>
          <a:p>
            <a:pPr marL="0" indent="0">
              <a:lnSpc>
                <a:spcPct val="90000"/>
              </a:lnSpc>
              <a:buNone/>
            </a:pPr>
            <a:endParaRPr lang="en-US" sz="2000" dirty="0">
              <a:solidFill>
                <a:schemeClr val="tx1"/>
              </a:solidFill>
              <a:latin typeface="Arial" panose="020B0604020202020204" pitchFamily="34" charset="0"/>
              <a:cs typeface="Arial" panose="020B0604020202020204" pitchFamily="34" charset="0"/>
            </a:endParaRPr>
          </a:p>
          <a:p>
            <a:pPr marL="0" indent="0">
              <a:lnSpc>
                <a:spcPct val="90000"/>
              </a:lnSpc>
              <a:buNone/>
            </a:pPr>
            <a:r>
              <a:rPr lang="en-US" sz="2000" dirty="0">
                <a:solidFill>
                  <a:schemeClr val="tx1"/>
                </a:solidFill>
                <a:latin typeface="Arial" panose="020B0604020202020204" pitchFamily="34" charset="0"/>
                <a:cs typeface="Arial" panose="020B0604020202020204" pitchFamily="34" charset="0"/>
              </a:rPr>
              <a:t>In groupwork, we have to account for a range of perspectives, opinions and ways of doing things. This can create tension and disagreements. </a:t>
            </a:r>
          </a:p>
          <a:p>
            <a:pPr marL="0" indent="0">
              <a:lnSpc>
                <a:spcPct val="90000"/>
              </a:lnSpc>
              <a:buNone/>
            </a:pPr>
            <a:r>
              <a:rPr lang="en-US" sz="2000" dirty="0">
                <a:solidFill>
                  <a:schemeClr val="tx1"/>
                </a:solidFill>
                <a:latin typeface="Arial" panose="020B0604020202020204" pitchFamily="34" charset="0"/>
                <a:cs typeface="Arial" panose="020B0604020202020204" pitchFamily="34" charset="0"/>
              </a:rPr>
              <a:t>The skills that we are looking at work together to increase productivity in group work. </a:t>
            </a:r>
          </a:p>
          <a:p>
            <a:pPr marL="914400" lvl="2"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59371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t>Groupwork skills: Conflict Resolution</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45520" y="1219340"/>
            <a:ext cx="8390975" cy="5594036"/>
          </a:xfrm>
        </p:spPr>
        <p:txBody>
          <a:bodyPr>
            <a:normAutofit lnSpcReduction="10000"/>
          </a:bodyPr>
          <a:lstStyle/>
          <a:p>
            <a:pPr marL="0" indent="0">
              <a:buNone/>
            </a:pPr>
            <a:r>
              <a:rPr lang="en-US" b="1" dirty="0">
                <a:latin typeface="Arial" panose="020B0604020202020204" pitchFamily="34" charset="0"/>
                <a:cs typeface="Arial" panose="020B0604020202020204" pitchFamily="34" charset="0"/>
              </a:rPr>
              <a:t>Firstly, what is conflict?</a:t>
            </a:r>
          </a:p>
          <a:p>
            <a:pPr marL="0" indent="0">
              <a:buNone/>
            </a:pPr>
            <a:r>
              <a:rPr lang="en-US" dirty="0">
                <a:latin typeface="Arial" panose="020B0604020202020204" pitchFamily="34" charset="0"/>
                <a:cs typeface="Arial" panose="020B0604020202020204" pitchFamily="34" charset="0"/>
              </a:rPr>
              <a:t>Conflict is a clash of interests/opinions</a:t>
            </a:r>
          </a:p>
          <a:p>
            <a:pPr marL="0" indent="0">
              <a:buNone/>
            </a:pPr>
            <a:endParaRPr lang="en-US" dirty="0">
              <a:latin typeface="Arial" panose="020B0604020202020204" pitchFamily="34" charset="0"/>
              <a:cs typeface="Arial" panose="020B0604020202020204" pitchFamily="34" charset="0"/>
            </a:endParaRPr>
          </a:p>
          <a:p>
            <a:pPr marL="0" indent="0">
              <a:buNone/>
            </a:pPr>
            <a:r>
              <a:rPr lang="en-US" b="1" dirty="0">
                <a:latin typeface="Arial" panose="020B0604020202020204" pitchFamily="34" charset="0"/>
                <a:cs typeface="Arial" panose="020B0604020202020204" pitchFamily="34" charset="0"/>
              </a:rPr>
              <a:t>Conflict resolution </a:t>
            </a:r>
            <a:r>
              <a:rPr lang="en-US" dirty="0">
                <a:latin typeface="Arial" panose="020B0604020202020204" pitchFamily="34" charset="0"/>
                <a:cs typeface="Arial" panose="020B0604020202020204" pitchFamily="34" charset="0"/>
              </a:rPr>
              <a:t>is the process by which two or more parties engaged in a disagreement, dispute, or debate reach an agreement resolving it.</a:t>
            </a:r>
          </a:p>
          <a:p>
            <a:pPr marL="0" indent="0">
              <a:buNone/>
            </a:pPr>
            <a:endParaRPr lang="en-US" b="1" dirty="0">
              <a:latin typeface="Arial" panose="020B0604020202020204" pitchFamily="34" charset="0"/>
              <a:cs typeface="Arial" panose="020B0604020202020204" pitchFamily="34" charset="0"/>
            </a:endParaRPr>
          </a:p>
          <a:p>
            <a:pPr marL="0" indent="0">
              <a:buNone/>
            </a:pPr>
            <a:r>
              <a:rPr lang="en-US" b="1" dirty="0">
                <a:latin typeface="Arial" panose="020B0604020202020204" pitchFamily="34" charset="0"/>
                <a:cs typeface="Arial" panose="020B0604020202020204" pitchFamily="34" charset="0"/>
              </a:rPr>
              <a:t>When conflict is resolved effectively:</a:t>
            </a:r>
          </a:p>
          <a:p>
            <a:r>
              <a:rPr lang="en-US" dirty="0">
                <a:latin typeface="Arial" panose="020B0604020202020204" pitchFamily="34" charset="0"/>
                <a:cs typeface="Arial" panose="020B0604020202020204" pitchFamily="34" charset="0"/>
              </a:rPr>
              <a:t>Increased awareness/understanding of other group members</a:t>
            </a:r>
          </a:p>
          <a:p>
            <a:r>
              <a:rPr lang="en-US" dirty="0">
                <a:latin typeface="Arial" panose="020B0604020202020204" pitchFamily="34" charset="0"/>
                <a:cs typeface="Arial" panose="020B0604020202020204" pitchFamily="34" charset="0"/>
              </a:rPr>
              <a:t>Increased group cohesion</a:t>
            </a:r>
          </a:p>
          <a:p>
            <a:r>
              <a:rPr lang="en-US" dirty="0">
                <a:latin typeface="Arial" panose="020B0604020202020204" pitchFamily="34" charset="0"/>
                <a:cs typeface="Arial" panose="020B0604020202020204" pitchFamily="34" charset="0"/>
              </a:rPr>
              <a:t>Stronger mutual respect</a:t>
            </a:r>
          </a:p>
          <a:p>
            <a:r>
              <a:rPr lang="en-US" dirty="0">
                <a:latin typeface="Arial" panose="020B0604020202020204" pitchFamily="34" charset="0"/>
                <a:cs typeface="Arial" panose="020B0604020202020204" pitchFamily="34" charset="0"/>
              </a:rPr>
              <a:t>Improved self awareness</a:t>
            </a:r>
          </a:p>
          <a:p>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Effective conflict resolution involves skills such as:</a:t>
            </a:r>
          </a:p>
          <a:p>
            <a:pPr marL="0" indent="0">
              <a:buNone/>
            </a:pPr>
            <a:r>
              <a:rPr lang="en-US" dirty="0">
                <a:latin typeface="Arial" panose="020B0604020202020204" pitchFamily="34" charset="0"/>
                <a:cs typeface="Arial" panose="020B0604020202020204" pitchFamily="34" charset="0"/>
              </a:rPr>
              <a:t>EMPATHY, ASSERTIVENESS, MANAGING EMOTIONS, MEDIATION &amp; NEGOTIATION</a:t>
            </a:r>
            <a:r>
              <a:rPr lang="en-US" dirty="0"/>
              <a:t>.</a:t>
            </a:r>
            <a:endParaRPr lang="en-AU" dirty="0"/>
          </a:p>
          <a:p>
            <a:pPr marL="914400" lvl="2"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18240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t>Groupwork skills: Conflict Resolution</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645520" y="1219340"/>
            <a:ext cx="8390975" cy="5594036"/>
          </a:xfrm>
        </p:spPr>
        <p:txBody>
          <a:bodyPr>
            <a:normAutofit/>
          </a:bodyPr>
          <a:lstStyle/>
          <a:p>
            <a:pPr marL="0" indent="0">
              <a:buNone/>
            </a:pPr>
            <a:r>
              <a:rPr lang="en-US" dirty="0"/>
              <a:t>What does conflict resolution actually look like?</a:t>
            </a:r>
          </a:p>
          <a:p>
            <a:pPr marL="0" indent="0">
              <a:buNone/>
            </a:pPr>
            <a:r>
              <a:rPr lang="en-US" dirty="0"/>
              <a:t>The steps of conflict resolution are:</a:t>
            </a:r>
          </a:p>
          <a:p>
            <a:pPr marL="457200" indent="-457200">
              <a:buAutoNum type="arabicPeriod"/>
            </a:pPr>
            <a:r>
              <a:rPr lang="en-US" b="1" u="sng" dirty="0"/>
              <a:t>IDENTIFY </a:t>
            </a:r>
            <a:r>
              <a:rPr lang="en-US" dirty="0"/>
              <a:t>the problem. (why does the conflict arise?)</a:t>
            </a:r>
          </a:p>
          <a:p>
            <a:pPr marL="457200" indent="-457200">
              <a:buAutoNum type="arabicPeriod"/>
            </a:pPr>
            <a:r>
              <a:rPr lang="en-US" b="1" u="sng" dirty="0"/>
              <a:t>LOOK BEYOND </a:t>
            </a:r>
            <a:r>
              <a:rPr lang="en-US" dirty="0"/>
              <a:t>the incident-what emotions are making this problem worse?</a:t>
            </a:r>
          </a:p>
          <a:p>
            <a:pPr marL="457200" indent="-457200">
              <a:buAutoNum type="arabicPeriod"/>
            </a:pPr>
            <a:r>
              <a:rPr lang="en-US" b="1" u="sng" dirty="0"/>
              <a:t>BRAINSTORM</a:t>
            </a:r>
            <a:r>
              <a:rPr lang="en-US" dirty="0"/>
              <a:t> solutions. (consider all parties and their needs/interests)</a:t>
            </a:r>
          </a:p>
          <a:p>
            <a:pPr marL="457200" indent="-457200">
              <a:buAutoNum type="arabicPeriod"/>
            </a:pPr>
            <a:r>
              <a:rPr lang="en-US" b="1" u="sng" dirty="0"/>
              <a:t>CHOOSE</a:t>
            </a:r>
            <a:r>
              <a:rPr lang="en-US" dirty="0"/>
              <a:t> a solution that works for everyone! (there may be some compromise required)</a:t>
            </a:r>
          </a:p>
          <a:p>
            <a:pPr marL="457200" indent="-457200">
              <a:buAutoNum type="arabicPeriod"/>
            </a:pPr>
            <a:r>
              <a:rPr lang="en-US" b="1" u="sng" dirty="0"/>
              <a:t>PLAN</a:t>
            </a:r>
            <a:r>
              <a:rPr lang="en-US" dirty="0"/>
              <a:t> for the future so this conflict doesn’t happen again.</a:t>
            </a:r>
            <a:endParaRPr lang="en-AU" dirty="0"/>
          </a:p>
          <a:p>
            <a:pPr marL="0" indent="0">
              <a:buNone/>
            </a:pPr>
            <a:endParaRPr lang="en-US" dirty="0"/>
          </a:p>
          <a:p>
            <a:r>
              <a:rPr lang="en-US" dirty="0"/>
              <a:t>It’s important in conflict resolution  to REMOVE the CONFLICT from the PEOPLE.</a:t>
            </a:r>
          </a:p>
          <a:p>
            <a:r>
              <a:rPr lang="en-US" dirty="0"/>
              <a:t>People can still love and respect each other while working through a conflict. (it shouldn’t become personal)</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52446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1043608" y="332656"/>
            <a:ext cx="7560840" cy="624908"/>
          </a:xfrm>
        </p:spPr>
        <p:txBody>
          <a:bodyPr>
            <a:noAutofit/>
          </a:bodyPr>
          <a:lstStyle/>
          <a:p>
            <a:r>
              <a:rPr lang="en-US" sz="3200" dirty="0"/>
              <a:t>Groupwork skills: Mediation</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581333" y="1556792"/>
            <a:ext cx="8390975" cy="4585924"/>
          </a:xfrm>
        </p:spPr>
        <p:txBody>
          <a:bodyPr>
            <a:normAutofit/>
          </a:bodyPr>
          <a:lstStyle/>
          <a:p>
            <a:pPr marL="0" indent="0">
              <a:lnSpc>
                <a:spcPct val="90000"/>
              </a:lnSpc>
              <a:buNone/>
            </a:pPr>
            <a:endParaRPr lang="en-US" b="1" dirty="0"/>
          </a:p>
          <a:p>
            <a:pPr marL="0" indent="0">
              <a:lnSpc>
                <a:spcPct val="90000"/>
              </a:lnSpc>
              <a:buNone/>
            </a:pPr>
            <a:r>
              <a:rPr lang="en-US" b="1" dirty="0">
                <a:latin typeface="Arial" panose="020B0604020202020204" pitchFamily="34" charset="0"/>
                <a:cs typeface="Arial" panose="020B0604020202020204" pitchFamily="34" charset="0"/>
              </a:rPr>
              <a:t>MEDIATION</a:t>
            </a:r>
            <a:r>
              <a:rPr lang="en-US" dirty="0">
                <a:latin typeface="Arial" panose="020B0604020202020204" pitchFamily="34" charset="0"/>
                <a:cs typeface="Arial" panose="020B0604020202020204" pitchFamily="34" charset="0"/>
              </a:rPr>
              <a:t> is the process of negotiation to resolve differences that is conducted by some impartial party. The intervention is to bring about settlement and resolve conflict. </a:t>
            </a:r>
          </a:p>
          <a:p>
            <a:pPr marL="0" indent="0">
              <a:lnSpc>
                <a:spcPct val="90000"/>
              </a:lnSpc>
              <a:buNone/>
            </a:pPr>
            <a:endParaRPr lang="en-US" dirty="0">
              <a:latin typeface="Arial" panose="020B0604020202020204" pitchFamily="34" charset="0"/>
              <a:cs typeface="Arial" panose="020B0604020202020204" pitchFamily="34" charset="0"/>
            </a:endParaRPr>
          </a:p>
          <a:p>
            <a:pPr marL="0" indent="0">
              <a:lnSpc>
                <a:spcPct val="90000"/>
              </a:lnSpc>
              <a:buNone/>
            </a:pPr>
            <a:r>
              <a:rPr lang="en-US" dirty="0">
                <a:latin typeface="Arial" panose="020B0604020202020204" pitchFamily="34" charset="0"/>
                <a:cs typeface="Arial" panose="020B0604020202020204" pitchFamily="34" charset="0"/>
              </a:rPr>
              <a:t>A MEDIATOR assists the two parties to create their own solution to resolve the conflict. Skills required include</a:t>
            </a:r>
          </a:p>
          <a:p>
            <a:pPr>
              <a:lnSpc>
                <a:spcPct val="90000"/>
              </a:lnSpc>
            </a:pPr>
            <a:r>
              <a:rPr lang="en-US" dirty="0">
                <a:latin typeface="Arial" panose="020B0604020202020204" pitchFamily="34" charset="0"/>
                <a:cs typeface="Arial" panose="020B0604020202020204" pitchFamily="34" charset="0"/>
              </a:rPr>
              <a:t>Communication</a:t>
            </a:r>
          </a:p>
          <a:p>
            <a:pPr>
              <a:lnSpc>
                <a:spcPct val="90000"/>
              </a:lnSpc>
            </a:pPr>
            <a:r>
              <a:rPr lang="en-US" dirty="0">
                <a:latin typeface="Arial" panose="020B0604020202020204" pitchFamily="34" charset="0"/>
                <a:cs typeface="Arial" panose="020B0604020202020204" pitchFamily="34" charset="0"/>
              </a:rPr>
              <a:t>Help determine facts and agendas</a:t>
            </a:r>
          </a:p>
          <a:p>
            <a:pPr>
              <a:lnSpc>
                <a:spcPct val="90000"/>
              </a:lnSpc>
            </a:pPr>
            <a:r>
              <a:rPr lang="en-US" dirty="0">
                <a:latin typeface="Arial" panose="020B0604020202020204" pitchFamily="34" charset="0"/>
                <a:cs typeface="Arial" panose="020B0604020202020204" pitchFamily="34" charset="0"/>
              </a:rPr>
              <a:t>Show impartiality and empathy</a:t>
            </a:r>
          </a:p>
          <a:p>
            <a:pPr>
              <a:lnSpc>
                <a:spcPct val="90000"/>
              </a:lnSpc>
            </a:pPr>
            <a:r>
              <a:rPr lang="en-US" dirty="0">
                <a:latin typeface="Arial" panose="020B0604020202020204" pitchFamily="34" charset="0"/>
                <a:cs typeface="Arial" panose="020B0604020202020204" pitchFamily="34" charset="0"/>
              </a:rPr>
              <a:t>Use persuasion to help parties see the issue from the other perspective. </a:t>
            </a:r>
            <a:endParaRPr lang="en-AU"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515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99817" y="567614"/>
            <a:ext cx="7560840" cy="624908"/>
          </a:xfrm>
        </p:spPr>
        <p:txBody>
          <a:bodyPr>
            <a:noAutofit/>
          </a:bodyPr>
          <a:lstStyle/>
          <a:p>
            <a:r>
              <a:rPr lang="en-US" sz="3200" dirty="0"/>
              <a:t>Groupwork skills: Mediation</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584750" y="1772816"/>
            <a:ext cx="8390975" cy="4585924"/>
          </a:xfrm>
        </p:spPr>
        <p:txBody>
          <a:bodyPr>
            <a:normAutofit/>
          </a:bodyPr>
          <a:lstStyle/>
          <a:p>
            <a:pPr marL="457200" indent="-457200">
              <a:buAutoNum type="arabicPeriod"/>
            </a:pPr>
            <a:r>
              <a:rPr lang="en-US" sz="2000" b="1" dirty="0">
                <a:latin typeface="Arial" panose="020B0604020202020204" pitchFamily="34" charset="0"/>
                <a:cs typeface="Arial" panose="020B0604020202020204" pitchFamily="34" charset="0"/>
              </a:rPr>
              <a:t>Maintain a positive attitude. </a:t>
            </a:r>
          </a:p>
          <a:p>
            <a:pPr marL="0" indent="0">
              <a:buNone/>
            </a:pPr>
            <a:r>
              <a:rPr lang="en-US" sz="2000" dirty="0">
                <a:latin typeface="Arial" panose="020B0604020202020204" pitchFamily="34" charset="0"/>
                <a:cs typeface="Arial" panose="020B0604020202020204" pitchFamily="34" charset="0"/>
              </a:rPr>
              <a:t>-set a positive tone for communication</a:t>
            </a:r>
          </a:p>
          <a:p>
            <a:pPr marL="0" indent="0">
              <a:buNone/>
            </a:pPr>
            <a:endParaRPr lang="en-US" sz="2000" dirty="0">
              <a:latin typeface="Arial" panose="020B0604020202020204" pitchFamily="34" charset="0"/>
              <a:cs typeface="Arial" panose="020B0604020202020204" pitchFamily="34" charset="0"/>
            </a:endParaRPr>
          </a:p>
          <a:p>
            <a:pPr marL="457200" indent="-457200">
              <a:buFont typeface="Arial" pitchFamily="34" charset="0"/>
              <a:buAutoNum type="arabicPeriod"/>
            </a:pPr>
            <a:r>
              <a:rPr lang="en-US" sz="2000" b="1" dirty="0">
                <a:latin typeface="Arial" panose="020B0604020202020204" pitchFamily="34" charset="0"/>
                <a:cs typeface="Arial" panose="020B0604020202020204" pitchFamily="34" charset="0"/>
              </a:rPr>
              <a:t>Refocus the negative.</a:t>
            </a:r>
          </a:p>
          <a:p>
            <a:pPr marL="0" indent="0">
              <a:buNone/>
            </a:pPr>
            <a:r>
              <a:rPr lang="en-US" sz="2000" dirty="0">
                <a:latin typeface="Arial" panose="020B0604020202020204" pitchFamily="34" charset="0"/>
                <a:cs typeface="Arial" panose="020B0604020202020204" pitchFamily="34" charset="0"/>
              </a:rPr>
              <a:t>-change the topic when negative emotions overpower the discussion</a:t>
            </a:r>
          </a:p>
          <a:p>
            <a:pPr marL="0" indent="0">
              <a:buNone/>
            </a:pPr>
            <a:endParaRPr lang="en-US" sz="2000" dirty="0">
              <a:latin typeface="Arial" panose="020B0604020202020204" pitchFamily="34" charset="0"/>
              <a:cs typeface="Arial" panose="020B0604020202020204" pitchFamily="34" charset="0"/>
            </a:endParaRPr>
          </a:p>
          <a:p>
            <a:pPr marL="457200" indent="-457200">
              <a:buFont typeface="Arial" pitchFamily="34" charset="0"/>
              <a:buAutoNum type="arabicPeriod"/>
            </a:pPr>
            <a:r>
              <a:rPr lang="en-US" sz="2000" b="1" dirty="0">
                <a:latin typeface="Arial" panose="020B0604020202020204" pitchFamily="34" charset="0"/>
                <a:cs typeface="Arial" panose="020B0604020202020204" pitchFamily="34" charset="0"/>
              </a:rPr>
              <a:t>Create a common enemy.</a:t>
            </a:r>
          </a:p>
          <a:p>
            <a:pPr marL="0" indent="0">
              <a:buNone/>
            </a:pPr>
            <a:r>
              <a:rPr lang="en-US" sz="2000" dirty="0">
                <a:latin typeface="Arial" panose="020B0604020202020204" pitchFamily="34" charset="0"/>
                <a:cs typeface="Arial" panose="020B0604020202020204" pitchFamily="34" charset="0"/>
              </a:rPr>
              <a:t>-parties with a common enemy are more likely to unite together. </a:t>
            </a:r>
            <a:endParaRPr lang="en-AU" sz="2000"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p:txBody>
      </p:sp>
      <p:pic>
        <p:nvPicPr>
          <p:cNvPr id="7" name="Picture 2" descr="Image result for happy gilmore positive energy">
            <a:extLst>
              <a:ext uri="{FF2B5EF4-FFF2-40B4-BE49-F238E27FC236}">
                <a16:creationId xmlns:a16="http://schemas.microsoft.com/office/drawing/2014/main" id="{775FC129-CA45-4FEC-BBE0-40DC3FD4F8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9556" y="242884"/>
            <a:ext cx="2410736" cy="2627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4127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99817" y="567614"/>
            <a:ext cx="7560840" cy="624908"/>
          </a:xfrm>
        </p:spPr>
        <p:txBody>
          <a:bodyPr>
            <a:noAutofit/>
          </a:bodyPr>
          <a:lstStyle/>
          <a:p>
            <a:r>
              <a:rPr lang="en-US" sz="3200" dirty="0"/>
              <a:t>Groupwork skills: Negotiation</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584750" y="1772816"/>
            <a:ext cx="8390975" cy="4585924"/>
          </a:xfrm>
        </p:spPr>
        <p:txBody>
          <a:bodyPr>
            <a:normAutofit/>
          </a:bodyPr>
          <a:lstStyle/>
          <a:p>
            <a:pPr marL="0" indent="0">
              <a:lnSpc>
                <a:spcPct val="90000"/>
              </a:lnSpc>
              <a:buNone/>
            </a:pPr>
            <a:r>
              <a:rPr lang="en-US" b="1" dirty="0"/>
              <a:t>Negotiation</a:t>
            </a:r>
            <a:r>
              <a:rPr lang="en-US" dirty="0"/>
              <a:t> is the process of achieving agreement through discussion, used to resolve disputes. Negotiators bargain for individual or collective advantage.</a:t>
            </a:r>
          </a:p>
          <a:p>
            <a:pPr marL="0" indent="0">
              <a:lnSpc>
                <a:spcPct val="90000"/>
              </a:lnSpc>
              <a:buNone/>
            </a:pPr>
            <a:endParaRPr lang="en-US" dirty="0"/>
          </a:p>
          <a:p>
            <a:pPr marL="0" indent="0">
              <a:lnSpc>
                <a:spcPct val="90000"/>
              </a:lnSpc>
              <a:buNone/>
            </a:pPr>
            <a:endParaRPr lang="en-US" dirty="0"/>
          </a:p>
          <a:p>
            <a:pPr>
              <a:lnSpc>
                <a:spcPct val="90000"/>
              </a:lnSpc>
              <a:buClr>
                <a:srgbClr val="90C226"/>
              </a:buClr>
            </a:pPr>
            <a:r>
              <a:rPr lang="en-US" dirty="0">
                <a:solidFill>
                  <a:prstClr val="black">
                    <a:lumMod val="75000"/>
                    <a:lumOff val="25000"/>
                  </a:prstClr>
                </a:solidFill>
                <a:latin typeface="Arial" panose="020B0604020202020204" pitchFamily="34" charset="0"/>
                <a:cs typeface="Arial" panose="020B0604020202020204" pitchFamily="34" charset="0"/>
              </a:rPr>
              <a:t>Negotiation is about UNDERSTANDING and ENGAGING with people more effectively. </a:t>
            </a:r>
          </a:p>
          <a:p>
            <a:pPr>
              <a:lnSpc>
                <a:spcPct val="90000"/>
              </a:lnSpc>
              <a:buClr>
                <a:srgbClr val="90C226"/>
              </a:buClr>
            </a:pPr>
            <a:r>
              <a:rPr lang="en-US" dirty="0"/>
              <a:t>Through negotiation, they can come to a resolve in a safe and cooperative way. </a:t>
            </a:r>
          </a:p>
          <a:p>
            <a:pPr>
              <a:lnSpc>
                <a:spcPct val="90000"/>
              </a:lnSpc>
              <a:buClr>
                <a:srgbClr val="90C226"/>
              </a:buClr>
            </a:pPr>
            <a:r>
              <a:rPr lang="en-US" dirty="0"/>
              <a:t>People restore their relationship post-conflict, but there may still be issues to be discussed/sorted out. </a:t>
            </a:r>
          </a:p>
          <a:p>
            <a:pPr>
              <a:lnSpc>
                <a:spcPct val="90000"/>
              </a:lnSpc>
              <a:buClr>
                <a:srgbClr val="90C226"/>
              </a:buClr>
            </a:pPr>
            <a:endParaRPr lang="en-US" dirty="0"/>
          </a:p>
          <a:p>
            <a:pPr lvl="0">
              <a:lnSpc>
                <a:spcPct val="90000"/>
              </a:lnSpc>
              <a:buClr>
                <a:srgbClr val="90C226"/>
              </a:buCl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80230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6447501" cy="1320800"/>
          </a:xfrm>
        </p:spPr>
        <p:txBody>
          <a:bodyPr>
            <a:normAutofit/>
          </a:bodyPr>
          <a:lstStyle/>
          <a:p>
            <a:r>
              <a:rPr lang="en-US" dirty="0"/>
              <a:t>EXTERNALLY GENERATED</a:t>
            </a:r>
            <a:endParaRPr lang="en-AU"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1628800"/>
            <a:ext cx="7756476" cy="4968552"/>
          </a:xfrm>
        </p:spPr>
        <p:txBody>
          <a:bodyPr>
            <a:normAutofit fontScale="92500" lnSpcReduction="10000"/>
          </a:bodyPr>
          <a:lstStyle/>
          <a:p>
            <a:pPr marL="0" indent="0">
              <a:lnSpc>
                <a:spcPct val="90000"/>
              </a:lnSpc>
              <a:buNone/>
            </a:pPr>
            <a:r>
              <a:rPr lang="en-US" u="sng" dirty="0">
                <a:latin typeface="Arial" panose="020B0604020202020204" pitchFamily="34" charset="0"/>
                <a:cs typeface="Arial" panose="020B0604020202020204" pitchFamily="34" charset="0"/>
              </a:rPr>
              <a:t>EXPERTS:</a:t>
            </a:r>
          </a:p>
          <a:p>
            <a:pPr marL="0" indent="0">
              <a:lnSpc>
                <a:spcPct val="90000"/>
              </a:lnSpc>
              <a:buNone/>
            </a:pPr>
            <a:r>
              <a:rPr lang="en-US" dirty="0">
                <a:latin typeface="Arial" panose="020B0604020202020204" pitchFamily="34" charset="0"/>
                <a:cs typeface="Arial" panose="020B0604020202020204" pitchFamily="34" charset="0"/>
              </a:rPr>
              <a:t>People tend to believe the experts advice or guidance as their knowledge in the area is trusted and respected.</a:t>
            </a:r>
          </a:p>
          <a:p>
            <a:pPr marL="0" indent="0">
              <a:lnSpc>
                <a:spcPct val="90000"/>
              </a:lnSpc>
              <a:buNone/>
            </a:pPr>
            <a:r>
              <a:rPr lang="en-US" dirty="0">
                <a:latin typeface="Arial" panose="020B0604020202020204" pitchFamily="34" charset="0"/>
                <a:cs typeface="Arial" panose="020B0604020202020204" pitchFamily="34" charset="0"/>
              </a:rPr>
              <a:t>Individuals believe studies and experiments that have been conducted by doctors or experts in the field that are supported by data and evidence and are therefore reliable and credible. </a:t>
            </a:r>
          </a:p>
          <a:p>
            <a:pPr marL="0" indent="0">
              <a:lnSpc>
                <a:spcPct val="90000"/>
              </a:lnSpc>
              <a:buNone/>
            </a:pPr>
            <a:r>
              <a:rPr lang="en-AU" dirty="0">
                <a:hlinkClick r:id="rId2"/>
              </a:rPr>
              <a:t>https://www.youtube.com/watch?v=3oM72442NOk</a:t>
            </a:r>
            <a:endParaRPr lang="en-US" dirty="0">
              <a:latin typeface="Arial" panose="020B0604020202020204" pitchFamily="34" charset="0"/>
              <a:cs typeface="Arial" panose="020B0604020202020204" pitchFamily="34" charset="0"/>
            </a:endParaRPr>
          </a:p>
          <a:p>
            <a:pPr>
              <a:lnSpc>
                <a:spcPct val="90000"/>
              </a:lnSpc>
              <a:buClr>
                <a:srgbClr val="90C226"/>
              </a:buClr>
            </a:pPr>
            <a:r>
              <a:rPr lang="en-US" dirty="0">
                <a:solidFill>
                  <a:prstClr val="black">
                    <a:lumMod val="75000"/>
                    <a:lumOff val="25000"/>
                  </a:prstClr>
                </a:solidFill>
                <a:latin typeface="Arial" panose="020B0604020202020204" pitchFamily="34" charset="0"/>
                <a:cs typeface="Arial" panose="020B0604020202020204" pitchFamily="34" charset="0"/>
              </a:rPr>
              <a:t>E.g. Bill watches a short video called</a:t>
            </a:r>
            <a:r>
              <a:rPr lang="en-US" dirty="0">
                <a:latin typeface="Arial" panose="020B0604020202020204" pitchFamily="34" charset="0"/>
                <a:cs typeface="Arial" panose="020B0604020202020204" pitchFamily="34" charset="0"/>
              </a:rPr>
              <a:t> “Alcohol and A-Fib” where a cardiologist explains the potential impact on the heart of what he calls “Holiday heart”</a:t>
            </a:r>
          </a:p>
          <a:p>
            <a:pPr marL="0" indent="0">
              <a:lnSpc>
                <a:spcPct val="90000"/>
              </a:lnSpc>
              <a:buNone/>
            </a:pPr>
            <a:endParaRPr lang="en-US" dirty="0">
              <a:latin typeface="Arial" panose="020B0604020202020204" pitchFamily="34" charset="0"/>
              <a:cs typeface="Arial" panose="020B0604020202020204" pitchFamily="34" charset="0"/>
            </a:endParaRPr>
          </a:p>
          <a:p>
            <a:pPr marL="0" indent="0">
              <a:lnSpc>
                <a:spcPct val="90000"/>
              </a:lnSpc>
              <a:buNone/>
            </a:pPr>
            <a:r>
              <a:rPr lang="en-US" u="sng" dirty="0">
                <a:latin typeface="Arial" panose="020B0604020202020204" pitchFamily="34" charset="0"/>
                <a:cs typeface="Arial" panose="020B0604020202020204" pitchFamily="34" charset="0"/>
              </a:rPr>
              <a:t>AUTHORITY:</a:t>
            </a:r>
          </a:p>
          <a:p>
            <a:pPr marL="0" indent="0">
              <a:lnSpc>
                <a:spcPct val="90000"/>
              </a:lnSpc>
              <a:buNone/>
            </a:pPr>
            <a:r>
              <a:rPr lang="en-US" dirty="0">
                <a:latin typeface="Arial" panose="020B0604020202020204" pitchFamily="34" charset="0"/>
                <a:cs typeface="Arial" panose="020B0604020202020204" pitchFamily="34" charset="0"/>
              </a:rPr>
              <a:t>People believe those that hold a perceived level of power (usually in a position of leadership) based on the title that they hold. </a:t>
            </a:r>
          </a:p>
          <a:p>
            <a:pPr lvl="0">
              <a:lnSpc>
                <a:spcPct val="90000"/>
              </a:lnSpc>
              <a:buClr>
                <a:srgbClr val="90C226"/>
              </a:buClr>
            </a:pPr>
            <a:r>
              <a:rPr lang="en-US" dirty="0">
                <a:solidFill>
                  <a:prstClr val="black">
                    <a:lumMod val="75000"/>
                    <a:lumOff val="25000"/>
                  </a:prstClr>
                </a:solidFill>
                <a:latin typeface="Arial" panose="020B0604020202020204" pitchFamily="34" charset="0"/>
                <a:cs typeface="Arial" panose="020B0604020202020204" pitchFamily="34" charset="0"/>
              </a:rPr>
              <a:t>E.g. Bill’s parents explain to him that drinking alcohol affects the brain in a negative way. Bill forms a belief that alcohol is unhealthy because he respects his parents as they are authority figures in his life.  </a:t>
            </a:r>
            <a:endParaRPr lang="en-US" dirty="0">
              <a:latin typeface="Arial" panose="020B0604020202020204" pitchFamily="34" charset="0"/>
              <a:cs typeface="Arial" panose="020B0604020202020204" pitchFamily="34" charset="0"/>
            </a:endParaRPr>
          </a:p>
          <a:p>
            <a:pPr marL="0" indent="0">
              <a:lnSpc>
                <a:spcPct val="90000"/>
              </a:lnSpc>
              <a:buNone/>
            </a:pPr>
            <a:endParaRPr lang="en-US" sz="1200"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34819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 calcmode="lin" valueType="num">
                                      <p:cBhvr additive="base">
                                        <p:cTn id="3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 calcmode="lin" valueType="num">
                                      <p:cBhvr additive="base">
                                        <p:cTn id="4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 calcmode="lin" valueType="num">
                                      <p:cBhvr additive="base">
                                        <p:cTn id="47"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99817" y="567614"/>
            <a:ext cx="7560840" cy="624908"/>
          </a:xfrm>
        </p:spPr>
        <p:txBody>
          <a:bodyPr>
            <a:noAutofit/>
          </a:bodyPr>
          <a:lstStyle/>
          <a:p>
            <a:r>
              <a:rPr lang="en-US" sz="3200" dirty="0"/>
              <a:t>Groupwork skills: Negotiation</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584750" y="1628800"/>
            <a:ext cx="8390975" cy="4729940"/>
          </a:xfrm>
        </p:spPr>
        <p:txBody>
          <a:bodyPr>
            <a:normAutofit fontScale="92500" lnSpcReduction="20000"/>
          </a:bodyPr>
          <a:lstStyle/>
          <a:p>
            <a:pPr marL="0" indent="0">
              <a:lnSpc>
                <a:spcPct val="90000"/>
              </a:lnSpc>
              <a:buNone/>
            </a:pPr>
            <a:r>
              <a:rPr lang="en-US" sz="1900" dirty="0">
                <a:solidFill>
                  <a:schemeClr val="tx1"/>
                </a:solidFill>
                <a:latin typeface="Arial" panose="020B0604020202020204" pitchFamily="34" charset="0"/>
                <a:cs typeface="Arial" panose="020B0604020202020204" pitchFamily="34" charset="0"/>
              </a:rPr>
              <a:t>The stages of negotiation include: </a:t>
            </a:r>
            <a:r>
              <a:rPr lang="en-US" sz="1900" b="1" dirty="0">
                <a:solidFill>
                  <a:srgbClr val="FFFFFF"/>
                </a:solidFill>
                <a:latin typeface="Arial" panose="020B0604020202020204" pitchFamily="34" charset="0"/>
                <a:cs typeface="Arial" panose="020B0604020202020204" pitchFamily="34" charset="0"/>
              </a:rPr>
              <a:t>of Negotiation…</a:t>
            </a:r>
          </a:p>
          <a:p>
            <a:pPr marL="0" indent="0">
              <a:lnSpc>
                <a:spcPct val="90000"/>
              </a:lnSpc>
              <a:buNone/>
            </a:pPr>
            <a:r>
              <a:rPr lang="en-US" sz="1900" b="1" dirty="0">
                <a:solidFill>
                  <a:schemeClr val="tx1"/>
                </a:solidFill>
                <a:latin typeface="Arial" panose="020B0604020202020204" pitchFamily="34" charset="0"/>
                <a:cs typeface="Arial" panose="020B0604020202020204" pitchFamily="34" charset="0"/>
              </a:rPr>
              <a:t>1. Preparation</a:t>
            </a:r>
          </a:p>
          <a:p>
            <a:pPr>
              <a:lnSpc>
                <a:spcPct val="90000"/>
              </a:lnSpc>
              <a:buFont typeface="Wingdings" panose="05000000000000000000" pitchFamily="2" charset="2"/>
              <a:buChar char="§"/>
            </a:pPr>
            <a:r>
              <a:rPr lang="en-US" sz="1900" dirty="0">
                <a:solidFill>
                  <a:schemeClr val="tx1"/>
                </a:solidFill>
                <a:latin typeface="Arial" panose="020B0604020202020204" pitchFamily="34" charset="0"/>
                <a:cs typeface="Arial" panose="020B0604020202020204" pitchFamily="34" charset="0"/>
              </a:rPr>
              <a:t>Write out facts/opinions prior to the discussion</a:t>
            </a:r>
          </a:p>
          <a:p>
            <a:pPr marL="0" indent="0">
              <a:lnSpc>
                <a:spcPct val="90000"/>
              </a:lnSpc>
              <a:buNone/>
            </a:pPr>
            <a:r>
              <a:rPr lang="en-US" sz="1900" b="1" dirty="0">
                <a:solidFill>
                  <a:schemeClr val="tx1"/>
                </a:solidFill>
                <a:latin typeface="Arial" panose="020B0604020202020204" pitchFamily="34" charset="0"/>
                <a:cs typeface="Arial" panose="020B0604020202020204" pitchFamily="34" charset="0"/>
              </a:rPr>
              <a:t>2. Discussion</a:t>
            </a:r>
          </a:p>
          <a:p>
            <a:pPr>
              <a:lnSpc>
                <a:spcPct val="90000"/>
              </a:lnSpc>
              <a:buFont typeface="Wingdings" panose="05000000000000000000" pitchFamily="2" charset="2"/>
              <a:buChar char="§"/>
            </a:pPr>
            <a:r>
              <a:rPr lang="en-US" sz="1900" dirty="0">
                <a:solidFill>
                  <a:schemeClr val="tx1"/>
                </a:solidFill>
                <a:latin typeface="Arial" panose="020B0604020202020204" pitchFamily="34" charset="0"/>
                <a:cs typeface="Arial" panose="020B0604020202020204" pitchFamily="34" charset="0"/>
              </a:rPr>
              <a:t>Meet and discuss, both parties present their P.O.V</a:t>
            </a:r>
          </a:p>
          <a:p>
            <a:pPr marL="0" indent="0">
              <a:lnSpc>
                <a:spcPct val="90000"/>
              </a:lnSpc>
              <a:buNone/>
            </a:pPr>
            <a:r>
              <a:rPr lang="en-US" sz="1900" b="1" dirty="0">
                <a:solidFill>
                  <a:schemeClr val="tx1"/>
                </a:solidFill>
                <a:latin typeface="Arial" panose="020B0604020202020204" pitchFamily="34" charset="0"/>
                <a:cs typeface="Arial" panose="020B0604020202020204" pitchFamily="34" charset="0"/>
              </a:rPr>
              <a:t>3. Clarification of goals</a:t>
            </a:r>
          </a:p>
          <a:p>
            <a:pPr>
              <a:lnSpc>
                <a:spcPct val="90000"/>
              </a:lnSpc>
              <a:buFont typeface="Wingdings" panose="05000000000000000000" pitchFamily="2" charset="2"/>
              <a:buChar char="§"/>
            </a:pPr>
            <a:r>
              <a:rPr lang="en-US" sz="1900" dirty="0">
                <a:solidFill>
                  <a:schemeClr val="tx1"/>
                </a:solidFill>
                <a:latin typeface="Arial" panose="020B0604020202020204" pitchFamily="34" charset="0"/>
                <a:cs typeface="Arial" panose="020B0604020202020204" pitchFamily="34" charset="0"/>
              </a:rPr>
              <a:t>Rehash the main goal/priority of the discussion</a:t>
            </a:r>
          </a:p>
          <a:p>
            <a:pPr marL="0" indent="0">
              <a:lnSpc>
                <a:spcPct val="90000"/>
              </a:lnSpc>
              <a:buNone/>
            </a:pPr>
            <a:r>
              <a:rPr lang="en-US" sz="1900" b="1" dirty="0">
                <a:solidFill>
                  <a:schemeClr val="tx1"/>
                </a:solidFill>
                <a:latin typeface="Arial" panose="020B0604020202020204" pitchFamily="34" charset="0"/>
                <a:cs typeface="Arial" panose="020B0604020202020204" pitchFamily="34" charset="0"/>
              </a:rPr>
              <a:t>4. Negotiate Outcome</a:t>
            </a:r>
          </a:p>
          <a:p>
            <a:pPr>
              <a:lnSpc>
                <a:spcPct val="90000"/>
              </a:lnSpc>
              <a:buFont typeface="Wingdings" panose="05000000000000000000" pitchFamily="2" charset="2"/>
              <a:buChar char="§"/>
            </a:pPr>
            <a:r>
              <a:rPr lang="en-US" sz="1900" dirty="0">
                <a:solidFill>
                  <a:schemeClr val="tx1"/>
                </a:solidFill>
                <a:latin typeface="Arial" panose="020B0604020202020204" pitchFamily="34" charset="0"/>
                <a:cs typeface="Arial" panose="020B0604020202020204" pitchFamily="34" charset="0"/>
              </a:rPr>
              <a:t>Discuss options/outcomes/compromises. </a:t>
            </a:r>
          </a:p>
          <a:p>
            <a:pPr>
              <a:lnSpc>
                <a:spcPct val="90000"/>
              </a:lnSpc>
              <a:buFont typeface="Wingdings" panose="05000000000000000000" pitchFamily="2" charset="2"/>
              <a:buChar char="§"/>
            </a:pPr>
            <a:r>
              <a:rPr lang="en-US" sz="1900" dirty="0">
                <a:solidFill>
                  <a:schemeClr val="tx1"/>
                </a:solidFill>
                <a:latin typeface="Arial" panose="020B0604020202020204" pitchFamily="34" charset="0"/>
                <a:cs typeface="Arial" panose="020B0604020202020204" pitchFamily="34" charset="0"/>
              </a:rPr>
              <a:t>Ensure everyone feels heard and understood</a:t>
            </a:r>
          </a:p>
          <a:p>
            <a:pPr marL="0" indent="0">
              <a:lnSpc>
                <a:spcPct val="90000"/>
              </a:lnSpc>
              <a:buNone/>
            </a:pPr>
            <a:r>
              <a:rPr lang="en-US" sz="1900" b="1" dirty="0">
                <a:solidFill>
                  <a:schemeClr val="tx1"/>
                </a:solidFill>
                <a:latin typeface="Arial" panose="020B0604020202020204" pitchFamily="34" charset="0"/>
                <a:cs typeface="Arial" panose="020B0604020202020204" pitchFamily="34" charset="0"/>
              </a:rPr>
              <a:t>5. Agreement</a:t>
            </a:r>
          </a:p>
          <a:p>
            <a:pPr>
              <a:lnSpc>
                <a:spcPct val="90000"/>
              </a:lnSpc>
              <a:buFont typeface="Wingdings" panose="05000000000000000000" pitchFamily="2" charset="2"/>
              <a:buChar char="§"/>
            </a:pPr>
            <a:r>
              <a:rPr lang="en-US" sz="1900" dirty="0">
                <a:solidFill>
                  <a:schemeClr val="tx1"/>
                </a:solidFill>
                <a:latin typeface="Arial" panose="020B0604020202020204" pitchFamily="34" charset="0"/>
                <a:cs typeface="Arial" panose="020B0604020202020204" pitchFamily="34" charset="0"/>
              </a:rPr>
              <a:t>Plan for the future, together select a solution to move forward</a:t>
            </a:r>
          </a:p>
          <a:p>
            <a:pPr marL="0" indent="0">
              <a:lnSpc>
                <a:spcPct val="90000"/>
              </a:lnSpc>
              <a:buNone/>
            </a:pPr>
            <a:r>
              <a:rPr lang="en-US" sz="1900" b="1" dirty="0">
                <a:solidFill>
                  <a:schemeClr val="tx1"/>
                </a:solidFill>
                <a:latin typeface="Arial" panose="020B0604020202020204" pitchFamily="34" charset="0"/>
                <a:cs typeface="Arial" panose="020B0604020202020204" pitchFamily="34" charset="0"/>
              </a:rPr>
              <a:t>6. Implementation</a:t>
            </a:r>
          </a:p>
          <a:p>
            <a:pPr>
              <a:lnSpc>
                <a:spcPct val="90000"/>
              </a:lnSpc>
              <a:buFont typeface="Wingdings" panose="05000000000000000000" pitchFamily="2" charset="2"/>
              <a:buChar char="§"/>
            </a:pPr>
            <a:r>
              <a:rPr lang="en-US" sz="1900" dirty="0">
                <a:solidFill>
                  <a:schemeClr val="tx1"/>
                </a:solidFill>
                <a:latin typeface="Arial" panose="020B0604020202020204" pitchFamily="34" charset="0"/>
                <a:cs typeface="Arial" panose="020B0604020202020204" pitchFamily="34" charset="0"/>
              </a:rPr>
              <a:t>Give it a go! Put the plan into action and review it early.</a:t>
            </a:r>
          </a:p>
          <a:p>
            <a:pPr>
              <a:lnSpc>
                <a:spcPct val="90000"/>
              </a:lnSpc>
              <a:buClr>
                <a:srgbClr val="90C226"/>
              </a:buClr>
            </a:pPr>
            <a:endParaRPr lang="en-US" dirty="0">
              <a:solidFill>
                <a:schemeClr val="tx1"/>
              </a:solidFill>
            </a:endParaRPr>
          </a:p>
          <a:p>
            <a:pPr>
              <a:lnSpc>
                <a:spcPct val="90000"/>
              </a:lnSpc>
              <a:buClr>
                <a:srgbClr val="90C226"/>
              </a:buClr>
            </a:pPr>
            <a:endParaRPr lang="en-US" dirty="0"/>
          </a:p>
          <a:p>
            <a:pPr lvl="0">
              <a:lnSpc>
                <a:spcPct val="90000"/>
              </a:lnSpc>
              <a:buClr>
                <a:srgbClr val="90C226"/>
              </a:buCl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90132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8">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39279" y="1445214"/>
            <a:ext cx="7560840" cy="624908"/>
          </a:xfrm>
        </p:spPr>
        <p:txBody>
          <a:bodyPr>
            <a:noAutofit/>
          </a:bodyPr>
          <a:lstStyle/>
          <a:p>
            <a:r>
              <a:rPr lang="en-US" sz="3200" dirty="0"/>
              <a:t>Negotiation example</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541719" y="2461679"/>
            <a:ext cx="8390975" cy="3888432"/>
          </a:xfrm>
        </p:spPr>
        <p:txBody>
          <a:bodyPr>
            <a:normAutofit/>
          </a:bodyPr>
          <a:lstStyle/>
          <a:p>
            <a:pPr marL="0" indent="0">
              <a:lnSpc>
                <a:spcPct val="90000"/>
              </a:lnSpc>
              <a:buClr>
                <a:srgbClr val="90C226"/>
              </a:buClr>
              <a:buNone/>
            </a:pPr>
            <a:r>
              <a:rPr lang="en-US" dirty="0"/>
              <a:t>2014 saw the tenth anniversary of the landmark </a:t>
            </a:r>
            <a:r>
              <a:rPr lang="en-US" u="sng" dirty="0">
                <a:hlinkClick r:id="rId2" tooltip="Link to Argyle Participation Agreement"/>
              </a:rPr>
              <a:t>Argyle Participation Agreement</a:t>
            </a:r>
            <a:r>
              <a:rPr lang="en-US" dirty="0"/>
              <a:t> between Rio Tinto and the traditional owners of the mine, the </a:t>
            </a:r>
            <a:r>
              <a:rPr lang="en-US" dirty="0" err="1"/>
              <a:t>Gija</a:t>
            </a:r>
            <a:r>
              <a:rPr lang="en-US" dirty="0"/>
              <a:t> and </a:t>
            </a:r>
            <a:r>
              <a:rPr lang="en-US" dirty="0" err="1"/>
              <a:t>Mirriuwung</a:t>
            </a:r>
            <a:r>
              <a:rPr lang="en-US" dirty="0"/>
              <a:t> people. </a:t>
            </a:r>
          </a:p>
          <a:p>
            <a:pPr marL="0" indent="0">
              <a:lnSpc>
                <a:spcPct val="90000"/>
              </a:lnSpc>
              <a:buClr>
                <a:srgbClr val="90C226"/>
              </a:buClr>
              <a:buNone/>
            </a:pPr>
            <a:r>
              <a:rPr lang="en-US" dirty="0"/>
              <a:t>When the Participation Agreement was signed a decade ago, it set a new benchmark in Australia for land use agreements between resource companies and traditional owners: it created not only income streams for future generations of local Aboriginal people, but also significant training, employment and business development opportunities and a voice for Aboriginal people in mining decisions affecting their interests. </a:t>
            </a:r>
          </a:p>
          <a:p>
            <a:pPr marL="0" indent="0">
              <a:lnSpc>
                <a:spcPct val="90000"/>
              </a:lnSpc>
              <a:buClr>
                <a:srgbClr val="90C226"/>
              </a:buClr>
              <a:buNone/>
            </a:pPr>
            <a:r>
              <a:rPr lang="en-US" dirty="0"/>
              <a:t>For example, during the negotiation of the Agreement, Argyle provided an undertaking that was probably unique in the history of the mining industry: Argyle would not proceed with its plans for an underground mine without the approval of the traditional owners, despite the fact that this was not required by law.</a:t>
            </a:r>
            <a:endParaRPr lang="en-AU" dirty="0"/>
          </a:p>
          <a:p>
            <a:pPr>
              <a:lnSpc>
                <a:spcPct val="90000"/>
              </a:lnSpc>
              <a:buClr>
                <a:srgbClr val="90C226"/>
              </a:buClr>
            </a:pPr>
            <a:endParaRPr lang="en-US" dirty="0"/>
          </a:p>
          <a:p>
            <a:pPr lvl="0">
              <a:lnSpc>
                <a:spcPct val="90000"/>
              </a:lnSpc>
              <a:buClr>
                <a:srgbClr val="90C226"/>
              </a:buClr>
            </a:pPr>
            <a:endParaRPr lang="en-US" dirty="0">
              <a:latin typeface="Arial" panose="020B0604020202020204" pitchFamily="34" charset="0"/>
              <a:cs typeface="Arial" panose="020B0604020202020204" pitchFamily="34" charset="0"/>
            </a:endParaRPr>
          </a:p>
        </p:txBody>
      </p:sp>
      <p:pic>
        <p:nvPicPr>
          <p:cNvPr id="3" name="Picture 2" descr="A close up of a rock&#10;&#10;Description automatically generated">
            <a:extLst>
              <a:ext uri="{FF2B5EF4-FFF2-40B4-BE49-F238E27FC236}">
                <a16:creationId xmlns:a16="http://schemas.microsoft.com/office/drawing/2014/main" id="{3B923D84-6083-4590-9647-1F33262D603E}"/>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796136" y="161301"/>
            <a:ext cx="2852103" cy="2139078"/>
          </a:xfrm>
          <a:prstGeom prst="rect">
            <a:avLst/>
          </a:prstGeom>
        </p:spPr>
      </p:pic>
      <p:sp>
        <p:nvSpPr>
          <p:cNvPr id="4" name="TextBox 3">
            <a:extLst>
              <a:ext uri="{FF2B5EF4-FFF2-40B4-BE49-F238E27FC236}">
                <a16:creationId xmlns:a16="http://schemas.microsoft.com/office/drawing/2014/main" id="{7BE7F0A1-8510-42E3-ADC0-EEF37CA9F2A1}"/>
              </a:ext>
            </a:extLst>
          </p:cNvPr>
          <p:cNvSpPr txBox="1"/>
          <p:nvPr/>
        </p:nvSpPr>
        <p:spPr>
          <a:xfrm>
            <a:off x="2051720" y="6833781"/>
            <a:ext cx="1879762" cy="369332"/>
          </a:xfrm>
          <a:prstGeom prst="rect">
            <a:avLst/>
          </a:prstGeom>
          <a:noFill/>
        </p:spPr>
        <p:txBody>
          <a:bodyPr wrap="square" rtlCol="0">
            <a:spAutoFit/>
          </a:bodyPr>
          <a:lstStyle/>
          <a:p>
            <a:r>
              <a:rPr lang="en-AU" sz="900">
                <a:hlinkClick r:id="rId4" tooltip="https://en.wikipedia.org/wiki/Gold_mining"/>
              </a:rPr>
              <a:t>This Photo</a:t>
            </a:r>
            <a:r>
              <a:rPr lang="en-AU" sz="900"/>
              <a:t> by Unknown Author is licensed under </a:t>
            </a:r>
            <a:r>
              <a:rPr lang="en-AU" sz="900">
                <a:hlinkClick r:id="rId5" tooltip="https://creativecommons.org/licenses/by-sa/3.0/"/>
              </a:rPr>
              <a:t>CC BY-SA</a:t>
            </a:r>
            <a:endParaRPr lang="en-AU" sz="900"/>
          </a:p>
        </p:txBody>
      </p:sp>
    </p:spTree>
    <p:extLst>
      <p:ext uri="{BB962C8B-B14F-4D97-AF65-F5344CB8AC3E}">
        <p14:creationId xmlns:p14="http://schemas.microsoft.com/office/powerpoint/2010/main" val="273782046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99817" y="567614"/>
            <a:ext cx="7560840" cy="624908"/>
          </a:xfrm>
        </p:spPr>
        <p:txBody>
          <a:bodyPr>
            <a:noAutofit/>
          </a:bodyPr>
          <a:lstStyle/>
          <a:p>
            <a:r>
              <a:rPr lang="en-US" sz="3200" dirty="0"/>
              <a:t>Groupwork skills: Leadership</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584750" y="1628800"/>
            <a:ext cx="8390975" cy="936104"/>
          </a:xfrm>
        </p:spPr>
        <p:txBody>
          <a:bodyPr>
            <a:normAutofit/>
          </a:bodyPr>
          <a:lstStyle/>
          <a:p>
            <a:pPr>
              <a:lnSpc>
                <a:spcPct val="90000"/>
              </a:lnSpc>
            </a:pPr>
            <a:r>
              <a:rPr lang="en-US" dirty="0">
                <a:solidFill>
                  <a:schemeClr val="tx1"/>
                </a:solidFill>
                <a:latin typeface="Arial" panose="020B0604020202020204" pitchFamily="34" charset="0"/>
                <a:cs typeface="Arial" panose="020B0604020202020204" pitchFamily="34" charset="0"/>
              </a:rPr>
              <a:t>LEADER: a person who guides, inspires &amp; directs others.</a:t>
            </a:r>
          </a:p>
          <a:p>
            <a:pPr>
              <a:lnSpc>
                <a:spcPct val="90000"/>
              </a:lnSpc>
            </a:pPr>
            <a:r>
              <a:rPr lang="en-US" dirty="0">
                <a:solidFill>
                  <a:schemeClr val="tx1"/>
                </a:solidFill>
                <a:latin typeface="Arial" panose="020B0604020202020204" pitchFamily="34" charset="0"/>
                <a:cs typeface="Arial" panose="020B0604020202020204" pitchFamily="34" charset="0"/>
              </a:rPr>
              <a:t>What does a good leader look like?</a:t>
            </a:r>
          </a:p>
          <a:p>
            <a:pPr>
              <a:lnSpc>
                <a:spcPct val="90000"/>
              </a:lnSpc>
            </a:pPr>
            <a:endParaRPr lang="en-US" dirty="0">
              <a:solidFill>
                <a:schemeClr val="tx1"/>
              </a:solidFill>
              <a:latin typeface="Arial" panose="020B0604020202020204" pitchFamily="34" charset="0"/>
              <a:cs typeface="Arial" panose="020B0604020202020204" pitchFamily="34" charset="0"/>
            </a:endParaRPr>
          </a:p>
          <a:p>
            <a:pPr>
              <a:lnSpc>
                <a:spcPct val="90000"/>
              </a:lnSpc>
              <a:buClr>
                <a:srgbClr val="90C226"/>
              </a:buClr>
            </a:pPr>
            <a:endParaRPr lang="en-US" dirty="0">
              <a:solidFill>
                <a:schemeClr val="tx1"/>
              </a:solidFill>
            </a:endParaRPr>
          </a:p>
          <a:p>
            <a:pPr>
              <a:lnSpc>
                <a:spcPct val="90000"/>
              </a:lnSpc>
              <a:buClr>
                <a:srgbClr val="90C226"/>
              </a:buClr>
            </a:pPr>
            <a:endParaRPr lang="en-US" dirty="0">
              <a:solidFill>
                <a:schemeClr val="tx1"/>
              </a:solidFill>
            </a:endParaRPr>
          </a:p>
          <a:p>
            <a:pPr lvl="0">
              <a:lnSpc>
                <a:spcPct val="90000"/>
              </a:lnSpc>
              <a:buClr>
                <a:srgbClr val="90C226"/>
              </a:buClr>
            </a:pPr>
            <a:endParaRPr lang="en-US" dirty="0">
              <a:latin typeface="Arial" panose="020B0604020202020204" pitchFamily="34" charset="0"/>
              <a:cs typeface="Arial" panose="020B0604020202020204" pitchFamily="34" charset="0"/>
            </a:endParaRPr>
          </a:p>
        </p:txBody>
      </p:sp>
      <p:pic>
        <p:nvPicPr>
          <p:cNvPr id="7" name="Picture 5">
            <a:extLst>
              <a:ext uri="{FF2B5EF4-FFF2-40B4-BE49-F238E27FC236}">
                <a16:creationId xmlns:a16="http://schemas.microsoft.com/office/drawing/2014/main" id="{659200F8-5763-4FB5-A281-1C92332EC7C6}"/>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7449" r="18039" b="-7"/>
          <a:stretch/>
        </p:blipFill>
        <p:spPr bwMode="auto">
          <a:xfrm>
            <a:off x="987281" y="2708920"/>
            <a:ext cx="2016224" cy="37320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3">
            <a:extLst>
              <a:ext uri="{FF2B5EF4-FFF2-40B4-BE49-F238E27FC236}">
                <a16:creationId xmlns:a16="http://schemas.microsoft.com/office/drawing/2014/main" id="{9D17675E-387B-4ABB-B5BD-70383CE068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513" r="44264" b="1"/>
          <a:stretch/>
        </p:blipFill>
        <p:spPr bwMode="auto">
          <a:xfrm>
            <a:off x="3358838" y="2708920"/>
            <a:ext cx="2020954" cy="3738027"/>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4">
            <a:extLst>
              <a:ext uri="{FF2B5EF4-FFF2-40B4-BE49-F238E27FC236}">
                <a16:creationId xmlns:a16="http://schemas.microsoft.com/office/drawing/2014/main" id="{2337E99B-5CA3-41B5-A48A-0CE04FEBAC33}"/>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4212" r="1317" b="-7"/>
          <a:stretch/>
        </p:blipFill>
        <p:spPr bwMode="auto">
          <a:xfrm>
            <a:off x="5741000" y="2702421"/>
            <a:ext cx="2020954" cy="373851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64107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99817" y="567614"/>
            <a:ext cx="7560840" cy="624908"/>
          </a:xfrm>
        </p:spPr>
        <p:txBody>
          <a:bodyPr>
            <a:noAutofit/>
          </a:bodyPr>
          <a:lstStyle/>
          <a:p>
            <a:r>
              <a:rPr lang="en-US" sz="3200" dirty="0"/>
              <a:t>Groupwork skills: Leadership</a:t>
            </a:r>
            <a:endParaRPr lang="en-AU" sz="3200"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314DCBF2-4650-4E37-BAAD-E25386A5AE6B}"/>
              </a:ext>
            </a:extLst>
          </p:cNvPr>
          <p:cNvSpPr>
            <a:spLocks noGrp="1"/>
          </p:cNvSpPr>
          <p:nvPr>
            <p:ph idx="1"/>
          </p:nvPr>
        </p:nvSpPr>
        <p:spPr>
          <a:xfrm>
            <a:off x="584750" y="1628800"/>
            <a:ext cx="8390975" cy="4752528"/>
          </a:xfrm>
        </p:spPr>
        <p:txBody>
          <a:bodyPr>
            <a:normAutofit/>
          </a:bodyPr>
          <a:lstStyle/>
          <a:p>
            <a:pPr marL="0" indent="0">
              <a:buNone/>
            </a:pPr>
            <a:endParaRPr lang="en-AU" dirty="0"/>
          </a:p>
          <a:p>
            <a:pPr marL="0" indent="0">
              <a:buNone/>
            </a:pPr>
            <a:endParaRPr lang="en-AU" dirty="0"/>
          </a:p>
          <a:p>
            <a:pPr marL="0" indent="0">
              <a:buNone/>
            </a:pPr>
            <a:r>
              <a:rPr lang="en-AU" dirty="0"/>
              <a:t>IQ2 Racism Debate</a:t>
            </a:r>
          </a:p>
          <a:p>
            <a:r>
              <a:rPr lang="en-AU" dirty="0">
                <a:hlinkClick r:id="rId2"/>
              </a:rPr>
              <a:t>Stan Grant- Professor of Global Affairs at Griffith University https://www.youtube.com/watch?time_continue=21&amp;v=uEOssW1rw0I&amp;feature=emb_logo</a:t>
            </a:r>
            <a:r>
              <a:rPr lang="en-AU" dirty="0"/>
              <a:t> –8:34</a:t>
            </a:r>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r>
              <a:rPr lang="en-AU" dirty="0"/>
              <a:t>Addressing the UN to advocate for </a:t>
            </a:r>
            <a:r>
              <a:rPr lang="en-AU" dirty="0" err="1"/>
              <a:t>womens</a:t>
            </a:r>
            <a:r>
              <a:rPr lang="en-AU" dirty="0"/>
              <a:t> rights</a:t>
            </a:r>
          </a:p>
          <a:p>
            <a:pPr>
              <a:lnSpc>
                <a:spcPct val="90000"/>
              </a:lnSpc>
              <a:buClr>
                <a:srgbClr val="90C226"/>
              </a:buClr>
            </a:pPr>
            <a:r>
              <a:rPr lang="en-US" dirty="0">
                <a:hlinkClick r:id="rId3"/>
              </a:rPr>
              <a:t>Emma Watson </a:t>
            </a:r>
            <a:r>
              <a:rPr lang="en-AU" dirty="0">
                <a:hlinkClick r:id="rId3"/>
              </a:rPr>
              <a:t>https://www.youtube.com/watch?v=gkjW9PZBRfk</a:t>
            </a:r>
            <a:r>
              <a:rPr lang="en-AU" dirty="0"/>
              <a:t> -13:15</a:t>
            </a:r>
            <a:endParaRPr lang="en-US" dirty="0">
              <a:solidFill>
                <a:schemeClr val="tx1"/>
              </a:solidFill>
            </a:endParaRPr>
          </a:p>
          <a:p>
            <a:pPr>
              <a:lnSpc>
                <a:spcPct val="90000"/>
              </a:lnSpc>
              <a:buClr>
                <a:srgbClr val="90C226"/>
              </a:buClr>
            </a:pPr>
            <a:endParaRPr lang="en-AU" dirty="0"/>
          </a:p>
          <a:p>
            <a:pPr>
              <a:lnSpc>
                <a:spcPct val="90000"/>
              </a:lnSpc>
              <a:buClr>
                <a:srgbClr val="90C226"/>
              </a:buClr>
            </a:pPr>
            <a:endParaRPr lang="en-AU" dirty="0"/>
          </a:p>
          <a:p>
            <a:pPr lvl="0">
              <a:lnSpc>
                <a:spcPct val="90000"/>
              </a:lnSpc>
              <a:buClr>
                <a:srgbClr val="90C226"/>
              </a:buClr>
            </a:pPr>
            <a:endParaRPr lang="en-US" dirty="0">
              <a:latin typeface="Arial" panose="020B0604020202020204" pitchFamily="34" charset="0"/>
              <a:cs typeface="Arial" panose="020B0604020202020204" pitchFamily="34" charset="0"/>
            </a:endParaRPr>
          </a:p>
        </p:txBody>
      </p:sp>
      <p:pic>
        <p:nvPicPr>
          <p:cNvPr id="13" name="Picture 12" descr="A person wearing a suit and tie sitting in front of a computer&#10;&#10;Description automatically generated">
            <a:extLst>
              <a:ext uri="{FF2B5EF4-FFF2-40B4-BE49-F238E27FC236}">
                <a16:creationId xmlns:a16="http://schemas.microsoft.com/office/drawing/2014/main" id="{5C005257-D529-480C-AA7F-B1F8268236B0}"/>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399010" y="1266327"/>
            <a:ext cx="2160240" cy="1215135"/>
          </a:xfrm>
          <a:prstGeom prst="rect">
            <a:avLst/>
          </a:prstGeom>
        </p:spPr>
      </p:pic>
      <p:sp>
        <p:nvSpPr>
          <p:cNvPr id="14" name="TextBox 13">
            <a:extLst>
              <a:ext uri="{FF2B5EF4-FFF2-40B4-BE49-F238E27FC236}">
                <a16:creationId xmlns:a16="http://schemas.microsoft.com/office/drawing/2014/main" id="{F998B32F-B87C-4E0A-936B-36190C581212}"/>
              </a:ext>
            </a:extLst>
          </p:cNvPr>
          <p:cNvSpPr txBox="1"/>
          <p:nvPr/>
        </p:nvSpPr>
        <p:spPr>
          <a:xfrm>
            <a:off x="6831058" y="2537324"/>
            <a:ext cx="2160240" cy="276999"/>
          </a:xfrm>
          <a:prstGeom prst="rect">
            <a:avLst/>
          </a:prstGeom>
          <a:noFill/>
        </p:spPr>
        <p:txBody>
          <a:bodyPr wrap="square" rtlCol="0">
            <a:spAutoFit/>
          </a:bodyPr>
          <a:lstStyle/>
          <a:p>
            <a:r>
              <a:rPr lang="en-AU" sz="600" dirty="0">
                <a:hlinkClick r:id="rId5" tooltip="https://sustainingcommunity.wordpress.com/2016/01/25/racism-in-australia/"/>
              </a:rPr>
              <a:t>This Photo</a:t>
            </a:r>
            <a:r>
              <a:rPr lang="en-AU" sz="600" dirty="0"/>
              <a:t> by Unknown Author is licensed under </a:t>
            </a:r>
            <a:r>
              <a:rPr lang="en-AU" sz="600" dirty="0">
                <a:hlinkClick r:id="rId6" tooltip="https://creativecommons.org/licenses/by-nc-sa/3.0/"/>
              </a:rPr>
              <a:t>CC BY-SA-NC</a:t>
            </a:r>
            <a:endParaRPr lang="en-AU" sz="600" dirty="0"/>
          </a:p>
        </p:txBody>
      </p:sp>
      <p:pic>
        <p:nvPicPr>
          <p:cNvPr id="15" name="Picture 14" descr="A picture containing indoor, chair, table, woman&#10;&#10;Description automatically generated">
            <a:extLst>
              <a:ext uri="{FF2B5EF4-FFF2-40B4-BE49-F238E27FC236}">
                <a16:creationId xmlns:a16="http://schemas.microsoft.com/office/drawing/2014/main" id="{8116EBCF-C989-4E2C-854D-294AA20B2BDB}"/>
              </a:ext>
            </a:extLst>
          </p:cNvPr>
          <p:cNvPicPr>
            <a:picLocks noChangeAspect="1"/>
          </p:cNvPicPr>
          <p:nvPr/>
        </p:nvPicPr>
        <p:blipFill>
          <a:blip r:embed="rId7" cstate="print">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372200" y="3884216"/>
            <a:ext cx="1944216" cy="1296777"/>
          </a:xfrm>
          <a:prstGeom prst="rect">
            <a:avLst/>
          </a:prstGeom>
        </p:spPr>
      </p:pic>
      <p:sp>
        <p:nvSpPr>
          <p:cNvPr id="16" name="TextBox 15">
            <a:extLst>
              <a:ext uri="{FF2B5EF4-FFF2-40B4-BE49-F238E27FC236}">
                <a16:creationId xmlns:a16="http://schemas.microsoft.com/office/drawing/2014/main" id="{69828EBD-E6D6-47E3-90F1-4EC369659D2D}"/>
              </a:ext>
            </a:extLst>
          </p:cNvPr>
          <p:cNvSpPr txBox="1"/>
          <p:nvPr/>
        </p:nvSpPr>
        <p:spPr>
          <a:xfrm>
            <a:off x="6372200" y="5215721"/>
            <a:ext cx="2087985" cy="169277"/>
          </a:xfrm>
          <a:prstGeom prst="rect">
            <a:avLst/>
          </a:prstGeom>
          <a:noFill/>
        </p:spPr>
        <p:txBody>
          <a:bodyPr wrap="square" rtlCol="0">
            <a:spAutoFit/>
          </a:bodyPr>
          <a:lstStyle/>
          <a:p>
            <a:r>
              <a:rPr lang="en-AU" sz="500" dirty="0">
                <a:hlinkClick r:id="rId8" tooltip="https://www.flickr.com/photos/un_photo/17576910604"/>
              </a:rPr>
              <a:t>This Photo</a:t>
            </a:r>
            <a:r>
              <a:rPr lang="en-AU" sz="500" dirty="0"/>
              <a:t> by Unknown Author is licensed under </a:t>
            </a:r>
            <a:r>
              <a:rPr lang="en-AU" sz="500" dirty="0">
                <a:hlinkClick r:id="rId9" tooltip="https://creativecommons.org/licenses/by-nc-nd/3.0/"/>
              </a:rPr>
              <a:t>CC BY-NC-ND</a:t>
            </a:r>
            <a:endParaRPr lang="en-AU" sz="500" dirty="0"/>
          </a:p>
        </p:txBody>
      </p:sp>
    </p:spTree>
    <p:extLst>
      <p:ext uri="{BB962C8B-B14F-4D97-AF65-F5344CB8AC3E}">
        <p14:creationId xmlns:p14="http://schemas.microsoft.com/office/powerpoint/2010/main" val="404937973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999817" y="567614"/>
            <a:ext cx="7560840" cy="624908"/>
          </a:xfrm>
        </p:spPr>
        <p:txBody>
          <a:bodyPr>
            <a:noAutofit/>
          </a:bodyPr>
          <a:lstStyle/>
          <a:p>
            <a:r>
              <a:rPr lang="en-US" sz="3200" dirty="0"/>
              <a:t>Groupwork skills: Leadership</a:t>
            </a:r>
            <a:endParaRPr lang="en-AU" sz="3200" dirty="0">
              <a:latin typeface="Arial" panose="020B0604020202020204" pitchFamily="34" charset="0"/>
              <a:cs typeface="Arial" panose="020B0604020202020204" pitchFamily="34" charset="0"/>
            </a:endParaRPr>
          </a:p>
        </p:txBody>
      </p:sp>
      <p:sp>
        <p:nvSpPr>
          <p:cNvPr id="17" name="Title 1">
            <a:extLst>
              <a:ext uri="{FF2B5EF4-FFF2-40B4-BE49-F238E27FC236}">
                <a16:creationId xmlns:a16="http://schemas.microsoft.com/office/drawing/2014/main" id="{F2A31687-0F07-41AF-AB4B-1F190D7315F1}"/>
              </a:ext>
            </a:extLst>
          </p:cNvPr>
          <p:cNvSpPr txBox="1">
            <a:spLocks/>
          </p:cNvSpPr>
          <p:nvPr/>
        </p:nvSpPr>
        <p:spPr>
          <a:xfrm>
            <a:off x="564986" y="3922150"/>
            <a:ext cx="7677479" cy="2603194"/>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90000"/>
              </a:lnSpc>
            </a:pPr>
            <a:r>
              <a:rPr lang="en-US" sz="2500" dirty="0">
                <a:latin typeface="Arial" panose="020B0604020202020204" pitchFamily="34" charset="0"/>
                <a:cs typeface="Arial" panose="020B0604020202020204" pitchFamily="34" charset="0"/>
              </a:rPr>
              <a:t>Do the previous videos demonstrate good leadership?</a:t>
            </a:r>
          </a:p>
          <a:p>
            <a:pPr>
              <a:lnSpc>
                <a:spcPct val="90000"/>
              </a:lnSpc>
            </a:pPr>
            <a:endParaRPr lang="en-US" sz="2500" dirty="0"/>
          </a:p>
          <a:p>
            <a:pPr>
              <a:lnSpc>
                <a:spcPct val="90000"/>
              </a:lnSpc>
            </a:pPr>
            <a:r>
              <a:rPr lang="en-US" sz="1600" dirty="0">
                <a:solidFill>
                  <a:schemeClr val="tx1"/>
                </a:solidFill>
                <a:latin typeface="Arial" panose="020B0604020202020204" pitchFamily="34" charset="0"/>
                <a:cs typeface="Arial" panose="020B0604020202020204" pitchFamily="34" charset="0"/>
              </a:rPr>
              <a:t>There are different ways to lead effectively…</a:t>
            </a:r>
          </a:p>
          <a:p>
            <a:pPr>
              <a:lnSpc>
                <a:spcPct val="90000"/>
              </a:lnSpc>
            </a:pPr>
            <a:endParaRPr lang="en-US" sz="1600" dirty="0">
              <a:solidFill>
                <a:schemeClr val="tx1"/>
              </a:solidFill>
              <a:latin typeface="Arial" panose="020B0604020202020204" pitchFamily="34" charset="0"/>
              <a:cs typeface="Arial" panose="020B0604020202020204" pitchFamily="34" charset="0"/>
            </a:endParaRPr>
          </a:p>
          <a:p>
            <a:pPr marL="285750" indent="-285750">
              <a:lnSpc>
                <a:spcPct val="90000"/>
              </a:lnSpc>
              <a:buFont typeface="Arial" panose="020B0604020202020204" pitchFamily="34" charset="0"/>
              <a:buChar char="•"/>
            </a:pPr>
            <a:r>
              <a:rPr lang="en-US" sz="1600" dirty="0">
                <a:solidFill>
                  <a:schemeClr val="tx1"/>
                </a:solidFill>
                <a:latin typeface="Arial" panose="020B0604020202020204" pitchFamily="34" charset="0"/>
                <a:cs typeface="Arial" panose="020B0604020202020204" pitchFamily="34" charset="0"/>
              </a:rPr>
              <a:t>Autocratic</a:t>
            </a:r>
          </a:p>
          <a:p>
            <a:pPr marL="285750" indent="-285750">
              <a:lnSpc>
                <a:spcPct val="90000"/>
              </a:lnSpc>
              <a:buFont typeface="Arial" panose="020B0604020202020204" pitchFamily="34" charset="0"/>
              <a:buChar char="•"/>
            </a:pPr>
            <a:r>
              <a:rPr lang="en-US" sz="1600" dirty="0">
                <a:solidFill>
                  <a:schemeClr val="tx1"/>
                </a:solidFill>
                <a:latin typeface="Arial" panose="020B0604020202020204" pitchFamily="34" charset="0"/>
                <a:cs typeface="Arial" panose="020B0604020202020204" pitchFamily="34" charset="0"/>
              </a:rPr>
              <a:t>Democratic</a:t>
            </a:r>
          </a:p>
          <a:p>
            <a:pPr marL="285750" indent="-285750">
              <a:lnSpc>
                <a:spcPct val="90000"/>
              </a:lnSpc>
              <a:buFont typeface="Arial" panose="020B0604020202020204" pitchFamily="34" charset="0"/>
              <a:buChar char="•"/>
            </a:pPr>
            <a:r>
              <a:rPr lang="en-US" sz="1600" dirty="0">
                <a:solidFill>
                  <a:schemeClr val="tx1"/>
                </a:solidFill>
                <a:latin typeface="Arial" panose="020B0604020202020204" pitchFamily="34" charset="0"/>
                <a:cs typeface="Arial" panose="020B0604020202020204" pitchFamily="34" charset="0"/>
              </a:rPr>
              <a:t>Laissez faire</a:t>
            </a:r>
          </a:p>
          <a:p>
            <a:pPr>
              <a:lnSpc>
                <a:spcPct val="90000"/>
              </a:lnSpc>
            </a:pPr>
            <a:endParaRPr lang="en-AU" sz="2500" dirty="0"/>
          </a:p>
        </p:txBody>
      </p:sp>
      <p:sp>
        <p:nvSpPr>
          <p:cNvPr id="18" name="Content Placeholder 2">
            <a:extLst>
              <a:ext uri="{FF2B5EF4-FFF2-40B4-BE49-F238E27FC236}">
                <a16:creationId xmlns:a16="http://schemas.microsoft.com/office/drawing/2014/main" id="{71DE0E9B-5F21-4749-B7AB-7B8F916406B0}"/>
              </a:ext>
            </a:extLst>
          </p:cNvPr>
          <p:cNvSpPr>
            <a:spLocks noGrp="1"/>
          </p:cNvSpPr>
          <p:nvPr>
            <p:ph idx="1"/>
          </p:nvPr>
        </p:nvSpPr>
        <p:spPr>
          <a:xfrm>
            <a:off x="568584" y="1628800"/>
            <a:ext cx="8960544" cy="2184765"/>
          </a:xfrm>
        </p:spPr>
        <p:txBody>
          <a:bodyPr>
            <a:normAutofit/>
          </a:bodyPr>
          <a:lstStyle/>
          <a:p>
            <a:pPr marL="0" indent="0">
              <a:lnSpc>
                <a:spcPct val="90000"/>
              </a:lnSpc>
              <a:buNone/>
            </a:pPr>
            <a:r>
              <a:rPr lang="en-US" sz="2000" dirty="0">
                <a:latin typeface="Arial" panose="020B0604020202020204" pitchFamily="34" charset="0"/>
                <a:cs typeface="Arial" panose="020B0604020202020204" pitchFamily="34" charset="0"/>
              </a:rPr>
              <a:t>A good leader…</a:t>
            </a:r>
          </a:p>
          <a:p>
            <a:pPr>
              <a:lnSpc>
                <a:spcPct val="90000"/>
              </a:lnSpc>
            </a:pPr>
            <a:r>
              <a:rPr lang="en-US" sz="2000" dirty="0">
                <a:latin typeface="Arial" panose="020B0604020202020204" pitchFamily="34" charset="0"/>
                <a:cs typeface="Arial" panose="020B0604020202020204" pitchFamily="34" charset="0"/>
              </a:rPr>
              <a:t>enlists help and support from others to achieve a common goal or task.</a:t>
            </a:r>
          </a:p>
          <a:p>
            <a:pPr>
              <a:lnSpc>
                <a:spcPct val="90000"/>
              </a:lnSpc>
            </a:pPr>
            <a:r>
              <a:rPr lang="en-US" sz="2000" dirty="0">
                <a:latin typeface="Arial" panose="020B0604020202020204" pitchFamily="34" charset="0"/>
                <a:cs typeface="Arial" panose="020B0604020202020204" pitchFamily="34" charset="0"/>
              </a:rPr>
              <a:t>Can influence group members beliefs, attitudes through their interaction</a:t>
            </a:r>
          </a:p>
          <a:p>
            <a:pPr>
              <a:lnSpc>
                <a:spcPct val="90000"/>
              </a:lnSpc>
            </a:pPr>
            <a:r>
              <a:rPr lang="en-US" sz="2000" dirty="0">
                <a:latin typeface="Arial" panose="020B0604020202020204" pitchFamily="34" charset="0"/>
                <a:cs typeface="Arial" panose="020B0604020202020204" pitchFamily="34" charset="0"/>
              </a:rPr>
              <a:t>Inspires others to become a “better version of themselves”</a:t>
            </a:r>
          </a:p>
          <a:p>
            <a:pPr>
              <a:lnSpc>
                <a:spcPct val="90000"/>
              </a:lnSpc>
            </a:pPr>
            <a:r>
              <a:rPr lang="en-US" sz="2000" dirty="0">
                <a:latin typeface="Arial" panose="020B0604020202020204" pitchFamily="34" charset="0"/>
                <a:cs typeface="Arial" panose="020B0604020202020204" pitchFamily="34" charset="0"/>
              </a:rPr>
              <a:t>Set the direction of the group.</a:t>
            </a:r>
            <a:endParaRPr lang="en-AU" sz="2000" dirty="0">
              <a:latin typeface="Arial" panose="020B0604020202020204" pitchFamily="34" charset="0"/>
              <a:cs typeface="Arial" panose="020B0604020202020204" pitchFamily="34" charset="0"/>
            </a:endParaRPr>
          </a:p>
          <a:p>
            <a:pPr>
              <a:lnSpc>
                <a:spcPct val="90000"/>
              </a:lnSpc>
            </a:pPr>
            <a:endParaRPr lang="en-AU" sz="1500" dirty="0"/>
          </a:p>
        </p:txBody>
      </p:sp>
    </p:spTree>
    <p:extLst>
      <p:ext uri="{BB962C8B-B14F-4D97-AF65-F5344CB8AC3E}">
        <p14:creationId xmlns:p14="http://schemas.microsoft.com/office/powerpoint/2010/main" val="1823064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311196"/>
            <a:ext cx="7560840" cy="624908"/>
          </a:xfrm>
        </p:spPr>
        <p:txBody>
          <a:bodyPr>
            <a:noAutofit/>
          </a:bodyPr>
          <a:lstStyle/>
          <a:p>
            <a:r>
              <a:rPr lang="en-US" sz="3200" dirty="0"/>
              <a:t>Leadership: Autocratic</a:t>
            </a:r>
            <a:endParaRPr lang="en-AU" sz="3200" dirty="0">
              <a:latin typeface="Arial" panose="020B0604020202020204" pitchFamily="34" charset="0"/>
              <a:cs typeface="Arial" panose="020B0604020202020204" pitchFamily="34" charset="0"/>
            </a:endParaRPr>
          </a:p>
        </p:txBody>
      </p:sp>
      <p:sp>
        <p:nvSpPr>
          <p:cNvPr id="18" name="Content Placeholder 2">
            <a:extLst>
              <a:ext uri="{FF2B5EF4-FFF2-40B4-BE49-F238E27FC236}">
                <a16:creationId xmlns:a16="http://schemas.microsoft.com/office/drawing/2014/main" id="{71DE0E9B-5F21-4749-B7AB-7B8F916406B0}"/>
              </a:ext>
            </a:extLst>
          </p:cNvPr>
          <p:cNvSpPr>
            <a:spLocks noGrp="1"/>
          </p:cNvSpPr>
          <p:nvPr>
            <p:ph idx="1"/>
          </p:nvPr>
        </p:nvSpPr>
        <p:spPr>
          <a:xfrm>
            <a:off x="919383" y="1124744"/>
            <a:ext cx="8960544" cy="5328592"/>
          </a:xfrm>
        </p:spPr>
        <p:txBody>
          <a:bodyPr>
            <a:normAutofit fontScale="85000" lnSpcReduction="20000"/>
          </a:bodyPr>
          <a:lstStyle/>
          <a:p>
            <a:pPr marL="0" indent="0">
              <a:lnSpc>
                <a:spcPct val="90000"/>
              </a:lnSpc>
              <a:buNone/>
            </a:pPr>
            <a:r>
              <a:rPr lang="en-US" sz="1600" dirty="0">
                <a:solidFill>
                  <a:schemeClr val="tx1"/>
                </a:solidFill>
                <a:hlinkClick r:id="rId2">
                  <a:extLst>
                    <a:ext uri="{A12FA001-AC4F-418D-AE19-62706E023703}">
                      <ahyp:hlinkClr xmlns:ahyp="http://schemas.microsoft.com/office/drawing/2018/hyperlinkcolor" val="tx"/>
                    </a:ext>
                  </a:extLst>
                </a:hlinkClick>
              </a:rPr>
              <a:t>https://www.youtube.com/watch?v=U6SM057qEy4</a:t>
            </a:r>
            <a:r>
              <a:rPr lang="en-US" sz="1600" dirty="0">
                <a:solidFill>
                  <a:schemeClr val="tx1"/>
                </a:solidFill>
              </a:rPr>
              <a:t> </a:t>
            </a:r>
          </a:p>
          <a:p>
            <a:pPr marL="0" indent="0">
              <a:lnSpc>
                <a:spcPct val="90000"/>
              </a:lnSpc>
              <a:buNone/>
            </a:pPr>
            <a:r>
              <a:rPr lang="en-US" sz="1600" dirty="0">
                <a:solidFill>
                  <a:schemeClr val="tx1"/>
                </a:solidFill>
              </a:rPr>
              <a:t>Coach Carter Workout scene (2 min)</a:t>
            </a:r>
          </a:p>
          <a:p>
            <a:pPr marL="0" indent="0">
              <a:lnSpc>
                <a:spcPct val="90000"/>
              </a:lnSpc>
              <a:buNone/>
            </a:pPr>
            <a:endParaRPr lang="en-US" sz="1600" dirty="0">
              <a:solidFill>
                <a:schemeClr val="tx1"/>
              </a:solidFill>
            </a:endParaRPr>
          </a:p>
          <a:p>
            <a:pPr marL="0" indent="0">
              <a:lnSpc>
                <a:spcPct val="90000"/>
              </a:lnSpc>
              <a:buNone/>
            </a:pPr>
            <a:r>
              <a:rPr lang="en-US" sz="1600" b="1" dirty="0">
                <a:solidFill>
                  <a:schemeClr val="tx1"/>
                </a:solidFill>
              </a:rPr>
              <a:t>What are the key characteristics of autocratic leadership?</a:t>
            </a:r>
          </a:p>
          <a:p>
            <a:pPr>
              <a:lnSpc>
                <a:spcPct val="90000"/>
              </a:lnSpc>
            </a:pPr>
            <a:r>
              <a:rPr lang="en-US" sz="1600" dirty="0">
                <a:solidFill>
                  <a:schemeClr val="tx1"/>
                </a:solidFill>
              </a:rPr>
              <a:t>Makes decisions without consulting others</a:t>
            </a:r>
          </a:p>
          <a:p>
            <a:pPr>
              <a:lnSpc>
                <a:spcPct val="90000"/>
              </a:lnSpc>
            </a:pPr>
            <a:r>
              <a:rPr lang="en-US" sz="1600" dirty="0">
                <a:solidFill>
                  <a:schemeClr val="tx1"/>
                </a:solidFill>
              </a:rPr>
              <a:t>Clear distinction between leaders and group members</a:t>
            </a:r>
          </a:p>
          <a:p>
            <a:pPr marL="0" indent="0">
              <a:lnSpc>
                <a:spcPct val="90000"/>
              </a:lnSpc>
              <a:buNone/>
            </a:pPr>
            <a:endParaRPr lang="en-US" sz="1600" dirty="0">
              <a:solidFill>
                <a:schemeClr val="tx1"/>
              </a:solidFill>
            </a:endParaRPr>
          </a:p>
          <a:p>
            <a:pPr marL="0" lvl="0" indent="0">
              <a:lnSpc>
                <a:spcPct val="90000"/>
              </a:lnSpc>
              <a:buClr>
                <a:srgbClr val="90C226"/>
              </a:buClr>
              <a:buNone/>
            </a:pPr>
            <a:r>
              <a:rPr lang="en-US" sz="1600" b="1" dirty="0">
                <a:solidFill>
                  <a:prstClr val="black"/>
                </a:solidFill>
              </a:rPr>
              <a:t>What are the advantages of autocratic leadership?</a:t>
            </a:r>
          </a:p>
          <a:p>
            <a:pPr lvl="0">
              <a:lnSpc>
                <a:spcPct val="90000"/>
              </a:lnSpc>
              <a:buClr>
                <a:srgbClr val="90C226"/>
              </a:buClr>
            </a:pPr>
            <a:r>
              <a:rPr lang="en-US" sz="1600" dirty="0">
                <a:solidFill>
                  <a:prstClr val="black"/>
                </a:solidFill>
              </a:rPr>
              <a:t>Chain of command is clear and well understood by all</a:t>
            </a:r>
          </a:p>
          <a:p>
            <a:pPr lvl="0">
              <a:lnSpc>
                <a:spcPct val="90000"/>
              </a:lnSpc>
              <a:buClr>
                <a:srgbClr val="90C226"/>
              </a:buClr>
            </a:pPr>
            <a:r>
              <a:rPr lang="en-US" sz="1600" dirty="0">
                <a:solidFill>
                  <a:prstClr val="black"/>
                </a:solidFill>
              </a:rPr>
              <a:t>Decision making is fast and organized (streamlined)</a:t>
            </a:r>
          </a:p>
          <a:p>
            <a:pPr lvl="0">
              <a:lnSpc>
                <a:spcPct val="90000"/>
              </a:lnSpc>
              <a:buClr>
                <a:srgbClr val="90C226"/>
              </a:buClr>
            </a:pPr>
            <a:r>
              <a:rPr lang="en-US" sz="1600" dirty="0">
                <a:solidFill>
                  <a:prstClr val="black"/>
                </a:solidFill>
              </a:rPr>
              <a:t>Maintains order and discipline</a:t>
            </a:r>
          </a:p>
          <a:p>
            <a:pPr>
              <a:lnSpc>
                <a:spcPct val="90000"/>
              </a:lnSpc>
            </a:pPr>
            <a:endParaRPr lang="en-US" sz="1600" dirty="0">
              <a:solidFill>
                <a:schemeClr val="tx1"/>
              </a:solidFill>
            </a:endParaRPr>
          </a:p>
          <a:p>
            <a:pPr marL="0" lvl="0" indent="0">
              <a:lnSpc>
                <a:spcPct val="90000"/>
              </a:lnSpc>
              <a:buClr>
                <a:srgbClr val="90C226"/>
              </a:buClr>
              <a:buNone/>
            </a:pPr>
            <a:r>
              <a:rPr lang="en-US" sz="1600" b="1" dirty="0">
                <a:solidFill>
                  <a:prstClr val="black"/>
                </a:solidFill>
              </a:rPr>
              <a:t>What are the disadvantages of autocratic leadership?</a:t>
            </a:r>
          </a:p>
          <a:p>
            <a:pPr lvl="0">
              <a:lnSpc>
                <a:spcPct val="90000"/>
              </a:lnSpc>
              <a:buClr>
                <a:srgbClr val="90C226"/>
              </a:buClr>
            </a:pPr>
            <a:r>
              <a:rPr lang="en-US" sz="1600" dirty="0">
                <a:solidFill>
                  <a:prstClr val="black"/>
                </a:solidFill>
              </a:rPr>
              <a:t>Generally have the highest level of discontent amongst group members</a:t>
            </a:r>
          </a:p>
          <a:p>
            <a:pPr lvl="0">
              <a:lnSpc>
                <a:spcPct val="90000"/>
              </a:lnSpc>
              <a:buClr>
                <a:srgbClr val="90C226"/>
              </a:buClr>
            </a:pPr>
            <a:r>
              <a:rPr lang="en-US" sz="1600" dirty="0">
                <a:solidFill>
                  <a:prstClr val="black"/>
                </a:solidFill>
              </a:rPr>
              <a:t>Group members are often unmotivated</a:t>
            </a:r>
          </a:p>
          <a:p>
            <a:pPr lvl="0">
              <a:lnSpc>
                <a:spcPct val="90000"/>
              </a:lnSpc>
              <a:buClr>
                <a:srgbClr val="90C226"/>
              </a:buClr>
            </a:pPr>
            <a:endParaRPr lang="en-US" sz="1600" dirty="0">
              <a:solidFill>
                <a:prstClr val="black"/>
              </a:solidFill>
            </a:endParaRPr>
          </a:p>
          <a:p>
            <a:pPr marL="0" lvl="0" indent="0">
              <a:lnSpc>
                <a:spcPct val="90000"/>
              </a:lnSpc>
              <a:buClr>
                <a:srgbClr val="90C226"/>
              </a:buClr>
              <a:buNone/>
            </a:pPr>
            <a:r>
              <a:rPr lang="en-US" sz="1600" b="1" dirty="0">
                <a:solidFill>
                  <a:prstClr val="black"/>
                </a:solidFill>
              </a:rPr>
              <a:t>When is autocratic leadership most effective?</a:t>
            </a:r>
          </a:p>
          <a:p>
            <a:pPr>
              <a:lnSpc>
                <a:spcPct val="90000"/>
              </a:lnSpc>
              <a:buClr>
                <a:srgbClr val="90C226"/>
              </a:buClr>
            </a:pPr>
            <a:r>
              <a:rPr lang="en-US" sz="1600" dirty="0">
                <a:solidFill>
                  <a:prstClr val="black"/>
                </a:solidFill>
              </a:rPr>
              <a:t>emergency and crisis situations</a:t>
            </a:r>
          </a:p>
          <a:p>
            <a:pPr>
              <a:lnSpc>
                <a:spcPct val="90000"/>
              </a:lnSpc>
              <a:buClr>
                <a:srgbClr val="90C226"/>
              </a:buClr>
            </a:pPr>
            <a:r>
              <a:rPr lang="en-US" sz="1600" dirty="0">
                <a:solidFill>
                  <a:prstClr val="black"/>
                </a:solidFill>
              </a:rPr>
              <a:t>When group members have a low skill level</a:t>
            </a:r>
          </a:p>
          <a:p>
            <a:pPr lvl="0">
              <a:lnSpc>
                <a:spcPct val="90000"/>
              </a:lnSpc>
              <a:buClr>
                <a:srgbClr val="90C226"/>
              </a:buClr>
            </a:pPr>
            <a:endParaRPr lang="en-US" sz="1600" dirty="0">
              <a:solidFill>
                <a:prstClr val="black"/>
              </a:solidFill>
            </a:endParaRPr>
          </a:p>
          <a:p>
            <a:pPr lvl="0">
              <a:lnSpc>
                <a:spcPct val="90000"/>
              </a:lnSpc>
              <a:buClr>
                <a:srgbClr val="90C226"/>
              </a:buClr>
            </a:pPr>
            <a:endParaRPr lang="en-US" sz="1600" dirty="0">
              <a:solidFill>
                <a:prstClr val="black"/>
              </a:solidFill>
            </a:endParaRPr>
          </a:p>
          <a:p>
            <a:pPr>
              <a:lnSpc>
                <a:spcPct val="90000"/>
              </a:lnSpc>
            </a:pPr>
            <a:endParaRPr lang="en-US" sz="1600" dirty="0">
              <a:solidFill>
                <a:schemeClr val="tx1"/>
              </a:solidFill>
            </a:endParaRPr>
          </a:p>
          <a:p>
            <a:pPr>
              <a:lnSpc>
                <a:spcPct val="90000"/>
              </a:lnSpc>
            </a:pPr>
            <a:endParaRPr lang="en-AU" sz="1500" dirty="0"/>
          </a:p>
        </p:txBody>
      </p:sp>
      <p:pic>
        <p:nvPicPr>
          <p:cNvPr id="8" name="Picture 7" descr="A picture containing red, toy, sitting, table&#10;&#10;Description automatically generated">
            <a:extLst>
              <a:ext uri="{FF2B5EF4-FFF2-40B4-BE49-F238E27FC236}">
                <a16:creationId xmlns:a16="http://schemas.microsoft.com/office/drawing/2014/main" id="{0FCDED64-3107-4C66-9881-87C92C575A01}"/>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116905" y="2087315"/>
            <a:ext cx="2571133" cy="1992628"/>
          </a:xfrm>
          <a:prstGeom prst="rect">
            <a:avLst/>
          </a:prstGeom>
        </p:spPr>
      </p:pic>
      <p:sp>
        <p:nvSpPr>
          <p:cNvPr id="9" name="TextBox 8">
            <a:extLst>
              <a:ext uri="{FF2B5EF4-FFF2-40B4-BE49-F238E27FC236}">
                <a16:creationId xmlns:a16="http://schemas.microsoft.com/office/drawing/2014/main" id="{D275BC15-35A0-4FFF-803B-33EB2292A485}"/>
              </a:ext>
            </a:extLst>
          </p:cNvPr>
          <p:cNvSpPr txBox="1"/>
          <p:nvPr/>
        </p:nvSpPr>
        <p:spPr>
          <a:xfrm>
            <a:off x="7499311" y="1753071"/>
            <a:ext cx="1476414" cy="307777"/>
          </a:xfrm>
          <a:prstGeom prst="rect">
            <a:avLst/>
          </a:prstGeom>
          <a:solidFill>
            <a:schemeClr val="bg1"/>
          </a:solidFill>
        </p:spPr>
        <p:txBody>
          <a:bodyPr wrap="square" rtlCol="0">
            <a:spAutoFit/>
          </a:bodyPr>
          <a:lstStyle/>
          <a:p>
            <a:pPr algn="r">
              <a:spcAft>
                <a:spcPts val="600"/>
              </a:spcAft>
            </a:pPr>
            <a:r>
              <a:rPr lang="en-AU" sz="700" dirty="0">
                <a:hlinkClick r:id="rId4" tooltip="http://ttoes.wordpress.com/2012/01/">
                  <a:extLst>
                    <a:ext uri="{A12FA001-AC4F-418D-AE19-62706E023703}">
                      <ahyp:hlinkClr xmlns:ahyp="http://schemas.microsoft.com/office/drawing/2018/hyperlinkcolor" val="tx"/>
                    </a:ext>
                  </a:extLst>
                </a:hlinkClick>
              </a:rPr>
              <a:t>This Photo</a:t>
            </a:r>
            <a:r>
              <a:rPr lang="en-AU" sz="700" dirty="0"/>
              <a:t> by Unknown Author is licensed under </a:t>
            </a:r>
            <a:r>
              <a:rPr lang="en-AU" sz="700" dirty="0">
                <a:hlinkClick r:id="rId5" tooltip="https://creativecommons.org/licenses/by/3.0/">
                  <a:extLst>
                    <a:ext uri="{A12FA001-AC4F-418D-AE19-62706E023703}">
                      <ahyp:hlinkClr xmlns:ahyp="http://schemas.microsoft.com/office/drawing/2018/hyperlinkcolor" val="tx"/>
                    </a:ext>
                  </a:extLst>
                </a:hlinkClick>
              </a:rPr>
              <a:t>CC BY</a:t>
            </a:r>
            <a:endParaRPr lang="en-AU" sz="700" dirty="0"/>
          </a:p>
        </p:txBody>
      </p:sp>
    </p:spTree>
    <p:extLst>
      <p:ext uri="{BB962C8B-B14F-4D97-AF65-F5344CB8AC3E}">
        <p14:creationId xmlns:p14="http://schemas.microsoft.com/office/powerpoint/2010/main" val="422536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8">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8">
                                            <p:txEl>
                                              <p:pRg st="12" end="1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8">
                                            <p:txEl>
                                              <p:pRg st="13" end="1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8">
                                            <p:txEl>
                                              <p:pRg st="14" end="1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8">
                                            <p:txEl>
                                              <p:pRg st="16" end="16"/>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8">
                                            <p:txEl>
                                              <p:pRg st="17" end="17"/>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311196"/>
            <a:ext cx="7560840" cy="624908"/>
          </a:xfrm>
        </p:spPr>
        <p:txBody>
          <a:bodyPr>
            <a:noAutofit/>
          </a:bodyPr>
          <a:lstStyle/>
          <a:p>
            <a:r>
              <a:rPr lang="en-US" sz="3200" dirty="0"/>
              <a:t>Leadership: Democratic</a:t>
            </a:r>
            <a:endParaRPr lang="en-AU" sz="3200" dirty="0">
              <a:latin typeface="Arial" panose="020B0604020202020204" pitchFamily="34" charset="0"/>
              <a:cs typeface="Arial" panose="020B0604020202020204" pitchFamily="34" charset="0"/>
            </a:endParaRPr>
          </a:p>
        </p:txBody>
      </p:sp>
      <p:sp>
        <p:nvSpPr>
          <p:cNvPr id="18" name="Content Placeholder 2">
            <a:extLst>
              <a:ext uri="{FF2B5EF4-FFF2-40B4-BE49-F238E27FC236}">
                <a16:creationId xmlns:a16="http://schemas.microsoft.com/office/drawing/2014/main" id="{71DE0E9B-5F21-4749-B7AB-7B8F916406B0}"/>
              </a:ext>
            </a:extLst>
          </p:cNvPr>
          <p:cNvSpPr>
            <a:spLocks noGrp="1"/>
          </p:cNvSpPr>
          <p:nvPr>
            <p:ph idx="1"/>
          </p:nvPr>
        </p:nvSpPr>
        <p:spPr>
          <a:xfrm>
            <a:off x="919383" y="1124744"/>
            <a:ext cx="8960544" cy="5328592"/>
          </a:xfrm>
        </p:spPr>
        <p:txBody>
          <a:bodyPr>
            <a:normAutofit/>
          </a:bodyPr>
          <a:lstStyle/>
          <a:p>
            <a:pPr marL="0" indent="0">
              <a:lnSpc>
                <a:spcPct val="90000"/>
              </a:lnSpc>
              <a:buNone/>
            </a:pPr>
            <a:r>
              <a:rPr lang="en-US" sz="1600" dirty="0">
                <a:solidFill>
                  <a:schemeClr val="tx1"/>
                </a:solidFill>
              </a:rPr>
              <a:t>DEMOCRATIC - </a:t>
            </a:r>
            <a:r>
              <a:rPr lang="en-AU" sz="1600" dirty="0">
                <a:solidFill>
                  <a:schemeClr val="tx1"/>
                </a:solidFill>
                <a:hlinkClick r:id="rId2">
                  <a:extLst>
                    <a:ext uri="{A12FA001-AC4F-418D-AE19-62706E023703}">
                      <ahyp:hlinkClr xmlns:ahyp="http://schemas.microsoft.com/office/drawing/2018/hyperlinkcolor" val="tx"/>
                    </a:ext>
                  </a:extLst>
                </a:hlinkClick>
              </a:rPr>
              <a:t>https://www.youtube.com/watch?v=Pcx6HLPtVZ0</a:t>
            </a:r>
            <a:r>
              <a:rPr lang="en-AU" sz="1600" dirty="0">
                <a:solidFill>
                  <a:schemeClr val="tx1"/>
                </a:solidFill>
              </a:rPr>
              <a:t>  </a:t>
            </a:r>
            <a:r>
              <a:rPr lang="en-US" sz="1600" dirty="0">
                <a:solidFill>
                  <a:schemeClr val="tx1"/>
                </a:solidFill>
              </a:rPr>
              <a:t>“collaborative”</a:t>
            </a:r>
          </a:p>
          <a:p>
            <a:pPr marL="0" indent="0">
              <a:lnSpc>
                <a:spcPct val="90000"/>
              </a:lnSpc>
              <a:buNone/>
            </a:pPr>
            <a:endParaRPr lang="en-US" sz="1600" dirty="0">
              <a:solidFill>
                <a:schemeClr val="tx1"/>
              </a:solidFill>
            </a:endParaRPr>
          </a:p>
          <a:p>
            <a:pPr marL="0" indent="0">
              <a:lnSpc>
                <a:spcPct val="90000"/>
              </a:lnSpc>
              <a:buNone/>
            </a:pPr>
            <a:r>
              <a:rPr lang="en-US" sz="1600" b="1" dirty="0">
                <a:solidFill>
                  <a:schemeClr val="tx1"/>
                </a:solidFill>
              </a:rPr>
              <a:t>What are the key characteristics of democratic leadership?</a:t>
            </a:r>
          </a:p>
          <a:p>
            <a:pPr>
              <a:lnSpc>
                <a:spcPct val="90000"/>
              </a:lnSpc>
            </a:pPr>
            <a:r>
              <a:rPr lang="en-US" sz="1600" dirty="0">
                <a:solidFill>
                  <a:schemeClr val="tx1"/>
                </a:solidFill>
              </a:rPr>
              <a:t>The leader consults others before they make decisions</a:t>
            </a:r>
          </a:p>
          <a:p>
            <a:pPr marL="0" indent="0">
              <a:lnSpc>
                <a:spcPct val="90000"/>
              </a:lnSpc>
              <a:buNone/>
            </a:pPr>
            <a:endParaRPr lang="en-US" sz="1600" dirty="0">
              <a:solidFill>
                <a:schemeClr val="tx1"/>
              </a:solidFill>
            </a:endParaRPr>
          </a:p>
          <a:p>
            <a:pPr marL="0" lvl="0" indent="0">
              <a:lnSpc>
                <a:spcPct val="90000"/>
              </a:lnSpc>
              <a:buClr>
                <a:srgbClr val="90C226"/>
              </a:buClr>
              <a:buNone/>
            </a:pPr>
            <a:r>
              <a:rPr lang="en-US" sz="1600" b="1" dirty="0">
                <a:solidFill>
                  <a:prstClr val="black"/>
                </a:solidFill>
              </a:rPr>
              <a:t>What are the advantages of democratic leadership?</a:t>
            </a:r>
          </a:p>
          <a:p>
            <a:pPr>
              <a:lnSpc>
                <a:spcPct val="90000"/>
              </a:lnSpc>
              <a:buClr>
                <a:srgbClr val="90C226"/>
              </a:buClr>
            </a:pPr>
            <a:r>
              <a:rPr lang="en-US" sz="1600" dirty="0">
                <a:solidFill>
                  <a:prstClr val="black"/>
                </a:solidFill>
              </a:rPr>
              <a:t>Generally group members feel appreciated and heard (empowered)</a:t>
            </a:r>
          </a:p>
          <a:p>
            <a:pPr>
              <a:lnSpc>
                <a:spcPct val="90000"/>
              </a:lnSpc>
              <a:buClr>
                <a:srgbClr val="90C226"/>
              </a:buClr>
            </a:pPr>
            <a:r>
              <a:rPr lang="en-US" sz="1600" dirty="0">
                <a:solidFill>
                  <a:prstClr val="black"/>
                </a:solidFill>
              </a:rPr>
              <a:t>Increases the options and ideas as group members can express their opinions</a:t>
            </a:r>
          </a:p>
          <a:p>
            <a:pPr marL="0" indent="0">
              <a:lnSpc>
                <a:spcPct val="90000"/>
              </a:lnSpc>
              <a:buNone/>
            </a:pPr>
            <a:endParaRPr lang="en-US" sz="1600" dirty="0">
              <a:solidFill>
                <a:schemeClr val="tx1"/>
              </a:solidFill>
            </a:endParaRPr>
          </a:p>
          <a:p>
            <a:pPr marL="0" lvl="0" indent="0">
              <a:lnSpc>
                <a:spcPct val="90000"/>
              </a:lnSpc>
              <a:buClr>
                <a:srgbClr val="90C226"/>
              </a:buClr>
              <a:buNone/>
            </a:pPr>
            <a:r>
              <a:rPr lang="en-US" sz="1600" b="1" dirty="0">
                <a:solidFill>
                  <a:prstClr val="black"/>
                </a:solidFill>
              </a:rPr>
              <a:t>What are the disadvantages of democratic leadership?</a:t>
            </a:r>
          </a:p>
          <a:p>
            <a:pPr lvl="0">
              <a:lnSpc>
                <a:spcPct val="90000"/>
              </a:lnSpc>
              <a:buClr>
                <a:srgbClr val="90C226"/>
              </a:buClr>
            </a:pPr>
            <a:r>
              <a:rPr lang="en-US" sz="1600" dirty="0">
                <a:solidFill>
                  <a:prstClr val="black"/>
                </a:solidFill>
              </a:rPr>
              <a:t>Decision making often takes a long time</a:t>
            </a:r>
          </a:p>
          <a:p>
            <a:pPr lvl="0">
              <a:lnSpc>
                <a:spcPct val="90000"/>
              </a:lnSpc>
              <a:buClr>
                <a:srgbClr val="90C226"/>
              </a:buClr>
            </a:pPr>
            <a:r>
              <a:rPr lang="en-US" sz="1600" dirty="0">
                <a:solidFill>
                  <a:prstClr val="black"/>
                </a:solidFill>
              </a:rPr>
              <a:t>“mob mentality” can impact others if there is a dominant faction within the group</a:t>
            </a:r>
          </a:p>
          <a:p>
            <a:pPr lvl="0">
              <a:lnSpc>
                <a:spcPct val="90000"/>
              </a:lnSpc>
              <a:buClr>
                <a:srgbClr val="90C226"/>
              </a:buClr>
            </a:pPr>
            <a:endParaRPr lang="en-US" sz="1600" dirty="0">
              <a:solidFill>
                <a:prstClr val="black"/>
              </a:solidFill>
            </a:endParaRPr>
          </a:p>
          <a:p>
            <a:pPr marL="0" lvl="0" indent="0">
              <a:lnSpc>
                <a:spcPct val="90000"/>
              </a:lnSpc>
              <a:buClr>
                <a:srgbClr val="90C226"/>
              </a:buClr>
              <a:buNone/>
            </a:pPr>
            <a:r>
              <a:rPr lang="en-US" sz="1600" b="1" dirty="0">
                <a:solidFill>
                  <a:prstClr val="black"/>
                </a:solidFill>
              </a:rPr>
              <a:t>When is democratic leadership most effective?</a:t>
            </a:r>
          </a:p>
          <a:p>
            <a:pPr>
              <a:lnSpc>
                <a:spcPct val="90000"/>
              </a:lnSpc>
              <a:buClr>
                <a:srgbClr val="90C226"/>
              </a:buClr>
            </a:pPr>
            <a:r>
              <a:rPr lang="en-US" sz="1600" dirty="0">
                <a:solidFill>
                  <a:prstClr val="black"/>
                </a:solidFill>
              </a:rPr>
              <a:t>Situations that have time, and require creativity</a:t>
            </a:r>
          </a:p>
          <a:p>
            <a:pPr lvl="0">
              <a:lnSpc>
                <a:spcPct val="90000"/>
              </a:lnSpc>
              <a:buClr>
                <a:srgbClr val="90C226"/>
              </a:buClr>
            </a:pPr>
            <a:endParaRPr lang="en-US" sz="1600" dirty="0">
              <a:solidFill>
                <a:prstClr val="black"/>
              </a:solidFill>
            </a:endParaRPr>
          </a:p>
          <a:p>
            <a:pPr lvl="0">
              <a:lnSpc>
                <a:spcPct val="90000"/>
              </a:lnSpc>
              <a:buClr>
                <a:srgbClr val="90C226"/>
              </a:buClr>
            </a:pPr>
            <a:endParaRPr lang="en-US" sz="1600" dirty="0">
              <a:solidFill>
                <a:prstClr val="black"/>
              </a:solidFill>
            </a:endParaRPr>
          </a:p>
          <a:p>
            <a:pPr>
              <a:lnSpc>
                <a:spcPct val="90000"/>
              </a:lnSpc>
            </a:pPr>
            <a:endParaRPr lang="en-US" sz="1600" dirty="0">
              <a:solidFill>
                <a:schemeClr val="tx1"/>
              </a:solidFill>
            </a:endParaRPr>
          </a:p>
          <a:p>
            <a:pPr>
              <a:lnSpc>
                <a:spcPct val="90000"/>
              </a:lnSpc>
            </a:pPr>
            <a:endParaRPr lang="en-AU" sz="1500" dirty="0"/>
          </a:p>
        </p:txBody>
      </p:sp>
    </p:spTree>
    <p:extLst>
      <p:ext uri="{BB962C8B-B14F-4D97-AF65-F5344CB8AC3E}">
        <p14:creationId xmlns:p14="http://schemas.microsoft.com/office/powerpoint/2010/main" val="1703468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8">
                                            <p:txEl>
                                              <p:pRg st="11" end="1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8">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8">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311196"/>
            <a:ext cx="7560840" cy="624908"/>
          </a:xfrm>
        </p:spPr>
        <p:txBody>
          <a:bodyPr>
            <a:noAutofit/>
          </a:bodyPr>
          <a:lstStyle/>
          <a:p>
            <a:r>
              <a:rPr lang="en-US" sz="3200" dirty="0"/>
              <a:t>Leadership: Laissez Faire</a:t>
            </a:r>
            <a:endParaRPr lang="en-AU" sz="3200" dirty="0">
              <a:latin typeface="Arial" panose="020B0604020202020204" pitchFamily="34" charset="0"/>
              <a:cs typeface="Arial" panose="020B0604020202020204" pitchFamily="34" charset="0"/>
            </a:endParaRPr>
          </a:p>
        </p:txBody>
      </p:sp>
      <p:sp>
        <p:nvSpPr>
          <p:cNvPr id="18" name="Content Placeholder 2">
            <a:extLst>
              <a:ext uri="{FF2B5EF4-FFF2-40B4-BE49-F238E27FC236}">
                <a16:creationId xmlns:a16="http://schemas.microsoft.com/office/drawing/2014/main" id="{71DE0E9B-5F21-4749-B7AB-7B8F916406B0}"/>
              </a:ext>
            </a:extLst>
          </p:cNvPr>
          <p:cNvSpPr>
            <a:spLocks noGrp="1"/>
          </p:cNvSpPr>
          <p:nvPr>
            <p:ph idx="1"/>
          </p:nvPr>
        </p:nvSpPr>
        <p:spPr>
          <a:xfrm>
            <a:off x="919383" y="1124744"/>
            <a:ext cx="8960544" cy="5328592"/>
          </a:xfrm>
        </p:spPr>
        <p:txBody>
          <a:bodyPr>
            <a:normAutofit fontScale="92500" lnSpcReduction="20000"/>
          </a:bodyPr>
          <a:lstStyle/>
          <a:p>
            <a:pPr marL="0" indent="0">
              <a:lnSpc>
                <a:spcPct val="90000"/>
              </a:lnSpc>
              <a:buNone/>
            </a:pPr>
            <a:r>
              <a:rPr lang="en-US" sz="1600" dirty="0">
                <a:solidFill>
                  <a:schemeClr val="tx1"/>
                </a:solidFill>
              </a:rPr>
              <a:t>LAISSEZ-FAIRE (French: Non Interference) </a:t>
            </a:r>
          </a:p>
          <a:p>
            <a:pPr marL="0" indent="0">
              <a:lnSpc>
                <a:spcPct val="90000"/>
              </a:lnSpc>
              <a:buNone/>
            </a:pPr>
            <a:r>
              <a:rPr lang="en-AU" sz="1600" dirty="0">
                <a:solidFill>
                  <a:schemeClr val="tx1"/>
                </a:solidFill>
                <a:hlinkClick r:id="rId2">
                  <a:extLst>
                    <a:ext uri="{A12FA001-AC4F-418D-AE19-62706E023703}">
                      <ahyp:hlinkClr xmlns:ahyp="http://schemas.microsoft.com/office/drawing/2018/hyperlinkcolor" val="tx"/>
                    </a:ext>
                  </a:extLst>
                </a:hlinkClick>
              </a:rPr>
              <a:t>https://www.youtube.com/watch?v=cRC7ZFiLHmA</a:t>
            </a:r>
            <a:endParaRPr lang="en-AU" sz="1600" dirty="0">
              <a:solidFill>
                <a:schemeClr val="tx1"/>
              </a:solidFill>
            </a:endParaRPr>
          </a:p>
          <a:p>
            <a:pPr marL="0" indent="0">
              <a:lnSpc>
                <a:spcPct val="90000"/>
              </a:lnSpc>
              <a:buNone/>
            </a:pPr>
            <a:endParaRPr lang="en-US" sz="1600" dirty="0">
              <a:solidFill>
                <a:schemeClr val="tx1"/>
              </a:solidFill>
            </a:endParaRPr>
          </a:p>
          <a:p>
            <a:pPr marL="0" indent="0">
              <a:lnSpc>
                <a:spcPct val="90000"/>
              </a:lnSpc>
              <a:buNone/>
            </a:pPr>
            <a:r>
              <a:rPr lang="en-US" sz="1600" b="1" dirty="0">
                <a:solidFill>
                  <a:schemeClr val="tx1"/>
                </a:solidFill>
              </a:rPr>
              <a:t>What are the key characteristics of laissez faire leadership?</a:t>
            </a:r>
          </a:p>
          <a:p>
            <a:pPr>
              <a:lnSpc>
                <a:spcPct val="90000"/>
              </a:lnSpc>
            </a:pPr>
            <a:r>
              <a:rPr lang="en-US" sz="1600" dirty="0">
                <a:solidFill>
                  <a:schemeClr val="tx1"/>
                </a:solidFill>
              </a:rPr>
              <a:t>Minimal input by the leader, allows people to make their own decisions</a:t>
            </a:r>
          </a:p>
          <a:p>
            <a:pPr>
              <a:lnSpc>
                <a:spcPct val="90000"/>
              </a:lnSpc>
            </a:pPr>
            <a:r>
              <a:rPr lang="en-US" sz="1600" dirty="0">
                <a:solidFill>
                  <a:schemeClr val="tx1"/>
                </a:solidFill>
              </a:rPr>
              <a:t>Often called “casual” leadership</a:t>
            </a:r>
          </a:p>
          <a:p>
            <a:pPr>
              <a:lnSpc>
                <a:spcPct val="90000"/>
              </a:lnSpc>
            </a:pPr>
            <a:r>
              <a:rPr lang="en-US" sz="1600" dirty="0">
                <a:solidFill>
                  <a:schemeClr val="tx1"/>
                </a:solidFill>
              </a:rPr>
              <a:t>Group members are expected to solve problems themselves</a:t>
            </a:r>
          </a:p>
          <a:p>
            <a:pPr>
              <a:lnSpc>
                <a:spcPct val="90000"/>
              </a:lnSpc>
            </a:pPr>
            <a:endParaRPr lang="en-US" sz="1600" dirty="0">
              <a:solidFill>
                <a:schemeClr val="tx1"/>
              </a:solidFill>
            </a:endParaRPr>
          </a:p>
          <a:p>
            <a:pPr marL="0" lvl="0" indent="0">
              <a:lnSpc>
                <a:spcPct val="90000"/>
              </a:lnSpc>
              <a:buClr>
                <a:srgbClr val="90C226"/>
              </a:buClr>
              <a:buNone/>
            </a:pPr>
            <a:r>
              <a:rPr lang="en-US" sz="1600" b="1" dirty="0">
                <a:solidFill>
                  <a:prstClr val="black"/>
                </a:solidFill>
              </a:rPr>
              <a:t>What are the advantages of </a:t>
            </a:r>
            <a:r>
              <a:rPr lang="en-US" sz="1600" b="1" dirty="0">
                <a:solidFill>
                  <a:schemeClr val="tx1"/>
                </a:solidFill>
              </a:rPr>
              <a:t>laissez faire </a:t>
            </a:r>
            <a:r>
              <a:rPr lang="en-US" sz="1600" b="1" dirty="0">
                <a:solidFill>
                  <a:prstClr val="black"/>
                </a:solidFill>
              </a:rPr>
              <a:t>leadership?</a:t>
            </a:r>
          </a:p>
          <a:p>
            <a:pPr>
              <a:lnSpc>
                <a:spcPct val="90000"/>
              </a:lnSpc>
              <a:buClr>
                <a:srgbClr val="90C226"/>
              </a:buClr>
            </a:pPr>
            <a:r>
              <a:rPr lang="en-US" sz="1600" dirty="0">
                <a:solidFill>
                  <a:prstClr val="black"/>
                </a:solidFill>
              </a:rPr>
              <a:t>Group members can set their own goals</a:t>
            </a:r>
          </a:p>
          <a:p>
            <a:pPr marL="0" indent="0">
              <a:lnSpc>
                <a:spcPct val="90000"/>
              </a:lnSpc>
              <a:buNone/>
            </a:pPr>
            <a:endParaRPr lang="en-US" sz="1600" dirty="0">
              <a:solidFill>
                <a:schemeClr val="tx1"/>
              </a:solidFill>
            </a:endParaRPr>
          </a:p>
          <a:p>
            <a:pPr marL="0" lvl="0" indent="0">
              <a:lnSpc>
                <a:spcPct val="90000"/>
              </a:lnSpc>
              <a:buClr>
                <a:srgbClr val="90C226"/>
              </a:buClr>
              <a:buNone/>
            </a:pPr>
            <a:r>
              <a:rPr lang="en-US" sz="1600" b="1" dirty="0">
                <a:solidFill>
                  <a:prstClr val="black"/>
                </a:solidFill>
              </a:rPr>
              <a:t>What are the disadvantages of </a:t>
            </a:r>
            <a:r>
              <a:rPr lang="en-US" sz="1600" b="1" dirty="0">
                <a:solidFill>
                  <a:schemeClr val="tx1"/>
                </a:solidFill>
              </a:rPr>
              <a:t>laissez faire </a:t>
            </a:r>
            <a:r>
              <a:rPr lang="en-US" sz="1600" b="1" dirty="0">
                <a:solidFill>
                  <a:prstClr val="black"/>
                </a:solidFill>
              </a:rPr>
              <a:t>leadership?</a:t>
            </a:r>
          </a:p>
          <a:p>
            <a:pPr lvl="0">
              <a:lnSpc>
                <a:spcPct val="90000"/>
              </a:lnSpc>
              <a:buClr>
                <a:srgbClr val="90C226"/>
              </a:buClr>
            </a:pPr>
            <a:r>
              <a:rPr lang="en-US" sz="1600" dirty="0">
                <a:solidFill>
                  <a:prstClr val="black"/>
                </a:solidFill>
              </a:rPr>
              <a:t>Can lead to disunity amongst group members</a:t>
            </a:r>
          </a:p>
          <a:p>
            <a:pPr lvl="0">
              <a:lnSpc>
                <a:spcPct val="90000"/>
              </a:lnSpc>
              <a:buClr>
                <a:srgbClr val="90C226"/>
              </a:buClr>
            </a:pPr>
            <a:r>
              <a:rPr lang="en-US" sz="1600" dirty="0">
                <a:solidFill>
                  <a:prstClr val="black"/>
                </a:solidFill>
              </a:rPr>
              <a:t>Often the group lacks direction and purpose therefore reduces productivity</a:t>
            </a:r>
          </a:p>
          <a:p>
            <a:pPr lvl="0">
              <a:lnSpc>
                <a:spcPct val="90000"/>
              </a:lnSpc>
              <a:buClr>
                <a:srgbClr val="90C226"/>
              </a:buClr>
            </a:pPr>
            <a:endParaRPr lang="en-US" sz="1600" dirty="0">
              <a:solidFill>
                <a:prstClr val="black"/>
              </a:solidFill>
            </a:endParaRPr>
          </a:p>
          <a:p>
            <a:pPr marL="0" lvl="0" indent="0">
              <a:lnSpc>
                <a:spcPct val="90000"/>
              </a:lnSpc>
              <a:buClr>
                <a:srgbClr val="90C226"/>
              </a:buClr>
              <a:buNone/>
            </a:pPr>
            <a:r>
              <a:rPr lang="en-US" sz="1600" b="1" dirty="0">
                <a:solidFill>
                  <a:prstClr val="black"/>
                </a:solidFill>
              </a:rPr>
              <a:t>When is</a:t>
            </a:r>
            <a:r>
              <a:rPr lang="en-US" sz="1600" b="1" dirty="0">
                <a:solidFill>
                  <a:schemeClr val="tx1"/>
                </a:solidFill>
              </a:rPr>
              <a:t> laissez faire</a:t>
            </a:r>
            <a:r>
              <a:rPr lang="en-US" sz="1600" b="1" dirty="0">
                <a:solidFill>
                  <a:prstClr val="black"/>
                </a:solidFill>
              </a:rPr>
              <a:t> leadership most effective?</a:t>
            </a:r>
          </a:p>
          <a:p>
            <a:pPr>
              <a:lnSpc>
                <a:spcPct val="90000"/>
              </a:lnSpc>
              <a:buClr>
                <a:srgbClr val="90C226"/>
              </a:buClr>
            </a:pPr>
            <a:r>
              <a:rPr lang="en-US" sz="1600" dirty="0">
                <a:solidFill>
                  <a:prstClr val="black"/>
                </a:solidFill>
              </a:rPr>
              <a:t>When the group members are competent, independent &amp; self motivated</a:t>
            </a:r>
          </a:p>
          <a:p>
            <a:pPr>
              <a:lnSpc>
                <a:spcPct val="90000"/>
              </a:lnSpc>
              <a:buClr>
                <a:srgbClr val="90C226"/>
              </a:buClr>
            </a:pPr>
            <a:r>
              <a:rPr lang="en-US" sz="1600" dirty="0">
                <a:solidFill>
                  <a:prstClr val="black"/>
                </a:solidFill>
              </a:rPr>
              <a:t>In tasks that require creativity and research</a:t>
            </a:r>
          </a:p>
          <a:p>
            <a:pPr lvl="0">
              <a:lnSpc>
                <a:spcPct val="90000"/>
              </a:lnSpc>
              <a:buClr>
                <a:srgbClr val="90C226"/>
              </a:buClr>
            </a:pPr>
            <a:endParaRPr lang="en-US" sz="1600" dirty="0">
              <a:solidFill>
                <a:prstClr val="black"/>
              </a:solidFill>
            </a:endParaRPr>
          </a:p>
          <a:p>
            <a:pPr lvl="0">
              <a:lnSpc>
                <a:spcPct val="90000"/>
              </a:lnSpc>
              <a:buClr>
                <a:srgbClr val="90C226"/>
              </a:buClr>
            </a:pPr>
            <a:endParaRPr lang="en-US" sz="1600" dirty="0">
              <a:solidFill>
                <a:prstClr val="black"/>
              </a:solidFill>
            </a:endParaRPr>
          </a:p>
          <a:p>
            <a:pPr>
              <a:lnSpc>
                <a:spcPct val="90000"/>
              </a:lnSpc>
            </a:pPr>
            <a:endParaRPr lang="en-US" sz="1600" dirty="0">
              <a:solidFill>
                <a:schemeClr val="tx1"/>
              </a:solidFill>
            </a:endParaRPr>
          </a:p>
          <a:p>
            <a:pPr>
              <a:lnSpc>
                <a:spcPct val="90000"/>
              </a:lnSpc>
            </a:pPr>
            <a:endParaRPr lang="en-AU" sz="1500" dirty="0"/>
          </a:p>
        </p:txBody>
      </p:sp>
      <p:pic>
        <p:nvPicPr>
          <p:cNvPr id="7" name="Picture 6" descr="A person in a blue shirt&#10;&#10;Description automatically generated">
            <a:extLst>
              <a:ext uri="{FF2B5EF4-FFF2-40B4-BE49-F238E27FC236}">
                <a16:creationId xmlns:a16="http://schemas.microsoft.com/office/drawing/2014/main" id="{A3694074-78B8-4D35-A8E3-9ACC0E17F6DC}"/>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372200" y="260648"/>
            <a:ext cx="2321172" cy="1549382"/>
          </a:xfrm>
          <a:prstGeom prst="rect">
            <a:avLst/>
          </a:prstGeom>
        </p:spPr>
      </p:pic>
      <p:sp>
        <p:nvSpPr>
          <p:cNvPr id="8" name="TextBox 7">
            <a:extLst>
              <a:ext uri="{FF2B5EF4-FFF2-40B4-BE49-F238E27FC236}">
                <a16:creationId xmlns:a16="http://schemas.microsoft.com/office/drawing/2014/main" id="{2FA734BD-E7DC-46EC-BE7C-4E4319A20728}"/>
              </a:ext>
            </a:extLst>
          </p:cNvPr>
          <p:cNvSpPr txBox="1"/>
          <p:nvPr/>
        </p:nvSpPr>
        <p:spPr>
          <a:xfrm>
            <a:off x="7671427" y="1705728"/>
            <a:ext cx="1131925" cy="415498"/>
          </a:xfrm>
          <a:prstGeom prst="rect">
            <a:avLst/>
          </a:prstGeom>
          <a:solidFill>
            <a:schemeClr val="bg1"/>
          </a:solidFill>
        </p:spPr>
        <p:txBody>
          <a:bodyPr wrap="square" rtlCol="0">
            <a:spAutoFit/>
          </a:bodyPr>
          <a:lstStyle/>
          <a:p>
            <a:pPr algn="r">
              <a:spcAft>
                <a:spcPts val="600"/>
              </a:spcAft>
            </a:pPr>
            <a:r>
              <a:rPr lang="en-AU" sz="700" dirty="0">
                <a:hlinkClick r:id="rId4" tooltip="http://dayofwoman.blogspot.com/2013_10_01_archive.html">
                  <a:extLst>
                    <a:ext uri="{A12FA001-AC4F-418D-AE19-62706E023703}">
                      <ahyp:hlinkClr xmlns:ahyp="http://schemas.microsoft.com/office/drawing/2018/hyperlinkcolor" val="tx"/>
                    </a:ext>
                  </a:extLst>
                </a:hlinkClick>
              </a:rPr>
              <a:t>This Photo</a:t>
            </a:r>
            <a:r>
              <a:rPr lang="en-AU" sz="700" dirty="0"/>
              <a:t> by Unknown Author is licensed under </a:t>
            </a:r>
            <a:r>
              <a:rPr lang="en-AU" sz="700" dirty="0">
                <a:hlinkClick r:id="rId5" tooltip="https://creativecommons.org/licenses/by-sa/3.0/">
                  <a:extLst>
                    <a:ext uri="{A12FA001-AC4F-418D-AE19-62706E023703}">
                      <ahyp:hlinkClr xmlns:ahyp="http://schemas.microsoft.com/office/drawing/2018/hyperlinkcolor" val="tx"/>
                    </a:ext>
                  </a:extLst>
                </a:hlinkClick>
              </a:rPr>
              <a:t>CC BY-SA</a:t>
            </a:r>
            <a:endParaRPr lang="en-AU" sz="700" dirty="0"/>
          </a:p>
        </p:txBody>
      </p:sp>
    </p:spTree>
    <p:extLst>
      <p:ext uri="{BB962C8B-B14F-4D97-AF65-F5344CB8AC3E}">
        <p14:creationId xmlns:p14="http://schemas.microsoft.com/office/powerpoint/2010/main" val="2856925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8">
                                            <p:txEl>
                                              <p:pRg st="11" end="1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8">
                                            <p:txEl>
                                              <p:pRg st="12" end="1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8">
                                            <p:txEl>
                                              <p:pRg st="13" end="1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8">
                                            <p:txEl>
                                              <p:pRg st="15" end="1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8">
                                            <p:txEl>
                                              <p:pRg st="16" end="16"/>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65032"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99781" y="3681413"/>
            <a:ext cx="3572669"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93473" y="-8467"/>
            <a:ext cx="2255512"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947"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6616" y="3048000"/>
            <a:ext cx="244475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8241"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6115" y="3589867"/>
            <a:ext cx="1362870"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314791" y="838632"/>
            <a:ext cx="3390531" cy="5175624"/>
          </a:xfrm>
        </p:spPr>
        <p:txBody>
          <a:bodyPr anchor="ctr">
            <a:normAutofit/>
          </a:bodyPr>
          <a:lstStyle/>
          <a:p>
            <a:br>
              <a:rPr lang="en-US" dirty="0">
                <a:solidFill>
                  <a:schemeClr val="tx1"/>
                </a:solidFill>
                <a:latin typeface="Arial" panose="020B0604020202020204" pitchFamily="34" charset="0"/>
                <a:cs typeface="Arial" panose="020B0604020202020204" pitchFamily="34" charset="0"/>
              </a:rPr>
            </a:br>
            <a:r>
              <a:rPr lang="en-US" dirty="0">
                <a:solidFill>
                  <a:schemeClr val="tx1"/>
                </a:solidFill>
                <a:latin typeface="Arial" panose="020B0604020202020204" pitchFamily="34" charset="0"/>
                <a:cs typeface="Arial" panose="020B0604020202020204" pitchFamily="34" charset="0"/>
              </a:rPr>
              <a:t>Personality Styles &amp; Communication</a:t>
            </a:r>
            <a:br>
              <a:rPr lang="en-US" dirty="0">
                <a:solidFill>
                  <a:srgbClr val="FF0000"/>
                </a:solidFill>
                <a:latin typeface="Arial" panose="020B0604020202020204" pitchFamily="34" charset="0"/>
                <a:cs typeface="Arial" panose="020B0604020202020204" pitchFamily="34" charset="0"/>
              </a:rPr>
            </a:br>
            <a:br>
              <a:rPr lang="en-US" dirty="0">
                <a:solidFill>
                  <a:srgbClr val="FF0000"/>
                </a:solidFill>
                <a:latin typeface="Arial" panose="020B0604020202020204" pitchFamily="34" charset="0"/>
                <a:cs typeface="Arial" panose="020B0604020202020204" pitchFamily="34" charset="0"/>
              </a:rPr>
            </a:br>
            <a:endParaRPr lang="en-AU" dirty="0">
              <a:solidFill>
                <a:srgbClr val="FF0000"/>
              </a:solidFill>
              <a:latin typeface="Arial" panose="020B0604020202020204" pitchFamily="34" charset="0"/>
              <a:cs typeface="Arial" panose="020B0604020202020204" pitchFamily="34" charset="0"/>
            </a:endParaRP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1615" y="-8467"/>
            <a:ext cx="5332385"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3" name="Content Placeholder 2"/>
          <p:cNvSpPr>
            <a:spLocks noGrp="1"/>
          </p:cNvSpPr>
          <p:nvPr>
            <p:ph idx="1"/>
          </p:nvPr>
        </p:nvSpPr>
        <p:spPr>
          <a:xfrm>
            <a:off x="4587063" y="609601"/>
            <a:ext cx="4133472" cy="5175624"/>
          </a:xfrm>
        </p:spPr>
        <p:txBody>
          <a:bodyPr anchor="ctr">
            <a:normAutofit/>
          </a:bodyPr>
          <a:lstStyle/>
          <a:p>
            <a:pPr marL="0" indent="0">
              <a:buNone/>
            </a:pPr>
            <a:r>
              <a:rPr lang="en-US" u="sng" dirty="0">
                <a:solidFill>
                  <a:srgbClr val="FFFFFF"/>
                </a:solidFill>
                <a:latin typeface="Arial" panose="020B0604020202020204" pitchFamily="34" charset="0"/>
                <a:cs typeface="Arial" panose="020B0604020202020204" pitchFamily="34" charset="0"/>
              </a:rPr>
              <a:t>SYLLABUS POINTS:</a:t>
            </a:r>
          </a:p>
          <a:p>
            <a:pPr marL="0" lvl="0" indent="0">
              <a:buNone/>
            </a:pPr>
            <a:r>
              <a:rPr lang="en-AU" dirty="0"/>
              <a:t>Influence of introvert and extrovert personality styles on communication</a:t>
            </a:r>
          </a:p>
          <a:p>
            <a:pPr marL="0" lvl="0" indent="0">
              <a:buClr>
                <a:schemeClr val="tx1"/>
              </a:buClr>
              <a:buNone/>
            </a:pPr>
            <a:endParaRPr lang="en-AU" dirty="0"/>
          </a:p>
        </p:txBody>
      </p:sp>
    </p:spTree>
    <p:extLst>
      <p:ext uri="{BB962C8B-B14F-4D97-AF65-F5344CB8AC3E}">
        <p14:creationId xmlns:p14="http://schemas.microsoft.com/office/powerpoint/2010/main" val="290463742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791580" y="532740"/>
            <a:ext cx="7560840" cy="624908"/>
          </a:xfrm>
        </p:spPr>
        <p:txBody>
          <a:bodyPr>
            <a:noAutofit/>
          </a:bodyPr>
          <a:lstStyle/>
          <a:p>
            <a:r>
              <a:rPr lang="en-US" sz="3200" dirty="0"/>
              <a:t>Personality Styles</a:t>
            </a:r>
            <a:endParaRPr lang="en-AU" sz="3200" dirty="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15F90639-EBFC-445F-B769-3C03EB7DF650}"/>
              </a:ext>
            </a:extLst>
          </p:cNvPr>
          <p:cNvSpPr/>
          <p:nvPr/>
        </p:nvSpPr>
        <p:spPr>
          <a:xfrm>
            <a:off x="639002" y="1631871"/>
            <a:ext cx="7837296" cy="4108817"/>
          </a:xfrm>
          <a:prstGeom prst="rect">
            <a:avLst/>
          </a:prstGeom>
        </p:spPr>
        <p:txBody>
          <a:bodyPr wrap="square">
            <a:spAutoFit/>
          </a:bodyPr>
          <a:lstStyle/>
          <a:p>
            <a:pPr>
              <a:lnSpc>
                <a:spcPct val="90000"/>
              </a:lnSpc>
            </a:pPr>
            <a:r>
              <a:rPr lang="en-AU" dirty="0">
                <a:latin typeface="Arial" panose="020B0604020202020204" pitchFamily="34" charset="0"/>
                <a:cs typeface="Arial" panose="020B0604020202020204" pitchFamily="34" charset="0"/>
                <a:hlinkClick r:id="rId2"/>
              </a:rPr>
              <a:t>https://www.youtube.com/watch?v=PWIp2GTZwCQ</a:t>
            </a:r>
            <a:endParaRPr lang="en-AU" dirty="0">
              <a:latin typeface="Arial" panose="020B0604020202020204" pitchFamily="34" charset="0"/>
              <a:cs typeface="Arial" panose="020B0604020202020204" pitchFamily="34" charset="0"/>
            </a:endParaRPr>
          </a:p>
          <a:p>
            <a:pPr>
              <a:lnSpc>
                <a:spcPct val="90000"/>
              </a:lnSpc>
            </a:pPr>
            <a:r>
              <a:rPr lang="en-US" dirty="0">
                <a:latin typeface="Arial" panose="020B0604020202020204" pitchFamily="34" charset="0"/>
                <a:cs typeface="Arial" panose="020B0604020202020204" pitchFamily="34" charset="0"/>
              </a:rPr>
              <a:t>Introverts vs Extroverts: What’s the difference? Ft Anthony Padilla (4 mins)</a:t>
            </a:r>
          </a:p>
          <a:p>
            <a:pPr>
              <a:lnSpc>
                <a:spcPct val="90000"/>
              </a:lnSpc>
            </a:pPr>
            <a:endParaRPr lang="en-US" dirty="0">
              <a:latin typeface="Arial" panose="020B0604020202020204" pitchFamily="34" charset="0"/>
              <a:cs typeface="Arial" panose="020B0604020202020204" pitchFamily="34" charset="0"/>
            </a:endParaRPr>
          </a:p>
          <a:p>
            <a:pPr>
              <a:lnSpc>
                <a:spcPct val="90000"/>
              </a:lnSpc>
            </a:pPr>
            <a:endParaRPr lang="en-US" dirty="0">
              <a:latin typeface="Arial" panose="020B0604020202020204" pitchFamily="34" charset="0"/>
              <a:cs typeface="Arial" panose="020B0604020202020204" pitchFamily="34" charset="0"/>
            </a:endParaRPr>
          </a:p>
          <a:p>
            <a:r>
              <a:rPr lang="en-US" dirty="0"/>
              <a:t>Dr Debra Johnson’s experiment (1989)</a:t>
            </a:r>
          </a:p>
          <a:p>
            <a:r>
              <a:rPr lang="en-US" dirty="0"/>
              <a:t>Studied the blood flow in the brain</a:t>
            </a:r>
          </a:p>
          <a:p>
            <a:endParaRPr lang="en-US" dirty="0"/>
          </a:p>
          <a:p>
            <a:r>
              <a:rPr lang="en-US" b="1" dirty="0"/>
              <a:t>INTROVERTS</a:t>
            </a:r>
            <a:r>
              <a:rPr lang="en-US" dirty="0"/>
              <a:t>: more blood flow in memory/</a:t>
            </a:r>
            <a:r>
              <a:rPr lang="en-US" dirty="0" err="1"/>
              <a:t>analysing</a:t>
            </a:r>
            <a:r>
              <a:rPr lang="en-US" dirty="0"/>
              <a:t>/planning and problem solving</a:t>
            </a:r>
          </a:p>
          <a:p>
            <a:endParaRPr lang="en-US" dirty="0"/>
          </a:p>
          <a:p>
            <a:r>
              <a:rPr lang="en-US" b="1" dirty="0"/>
              <a:t>EXTROVERTS</a:t>
            </a:r>
            <a:r>
              <a:rPr lang="en-US" dirty="0"/>
              <a:t>: more blood flow as a result of sights/sounds/touch and taste.</a:t>
            </a:r>
          </a:p>
          <a:p>
            <a:endParaRPr lang="en-US" dirty="0"/>
          </a:p>
          <a:p>
            <a:r>
              <a:rPr lang="en-US" dirty="0"/>
              <a:t>Let’s take a look at the key characteristics of each personality style</a:t>
            </a:r>
          </a:p>
          <a:p>
            <a:pPr>
              <a:lnSpc>
                <a:spcPct val="90000"/>
              </a:lnSpc>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12949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6447501" cy="1320800"/>
          </a:xfrm>
        </p:spPr>
        <p:txBody>
          <a:bodyPr>
            <a:normAutofit/>
          </a:bodyPr>
          <a:lstStyle/>
          <a:p>
            <a:r>
              <a:rPr lang="en-US" dirty="0"/>
              <a:t>A controversial look at the media’s influence on beliefs…</a:t>
            </a:r>
            <a:endParaRPr lang="en-AU"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2099444"/>
            <a:ext cx="7756476" cy="4281884"/>
          </a:xfrm>
        </p:spPr>
        <p:txBody>
          <a:bodyPr>
            <a:normAutofit/>
          </a:bodyPr>
          <a:lstStyle/>
          <a:p>
            <a:pPr marL="0" indent="0">
              <a:lnSpc>
                <a:spcPct val="90000"/>
              </a:lnSpc>
              <a:buNone/>
            </a:pPr>
            <a:r>
              <a:rPr lang="en-US" sz="1400" dirty="0"/>
              <a:t>The media portrays a range of external </a:t>
            </a:r>
            <a:r>
              <a:rPr lang="en-US" sz="1400" dirty="0" err="1"/>
              <a:t>infleunces</a:t>
            </a:r>
            <a:r>
              <a:rPr lang="en-US" sz="1400" dirty="0"/>
              <a:t> on our health behaviours. Consider celebrity role models, politicians, outspoken feminists, actresses and other people that present these views:</a:t>
            </a:r>
          </a:p>
          <a:p>
            <a:pPr marL="0" indent="0">
              <a:lnSpc>
                <a:spcPct val="90000"/>
              </a:lnSpc>
              <a:buNone/>
            </a:pPr>
            <a:r>
              <a:rPr lang="en-US" sz="1400" dirty="0"/>
              <a:t>“Be a lady” Cynthia Nixon 2020</a:t>
            </a:r>
          </a:p>
          <a:p>
            <a:pPr marL="0" indent="0">
              <a:lnSpc>
                <a:spcPct val="90000"/>
              </a:lnSpc>
              <a:buNone/>
            </a:pPr>
            <a:r>
              <a:rPr lang="en-US" sz="1400" dirty="0"/>
              <a:t>**Please be aware of media scenes: we are not endorsing any of these messages, but we will discuss the impact that these messages have on our beliefs, attitudes and ultimately, our health**</a:t>
            </a:r>
          </a:p>
          <a:p>
            <a:pPr marL="0" indent="0">
              <a:lnSpc>
                <a:spcPct val="90000"/>
              </a:lnSpc>
              <a:buNone/>
            </a:pPr>
            <a:r>
              <a:rPr lang="en-AU" sz="1400" dirty="0">
                <a:hlinkClick r:id="rId2"/>
              </a:rPr>
              <a:t>https://www.youtube.com/watch?v=EMl-8yrTnnE</a:t>
            </a:r>
            <a:endParaRPr lang="en-AU" sz="1400" dirty="0"/>
          </a:p>
          <a:p>
            <a:pPr marL="0" indent="0">
              <a:lnSpc>
                <a:spcPct val="90000"/>
              </a:lnSpc>
              <a:buNone/>
            </a:pPr>
            <a:endParaRPr lang="en-AU" sz="1400" dirty="0"/>
          </a:p>
          <a:p>
            <a:pPr marL="0" indent="0">
              <a:lnSpc>
                <a:spcPct val="90000"/>
              </a:lnSpc>
              <a:buNone/>
            </a:pPr>
            <a:r>
              <a:rPr lang="en-AU" sz="1400" dirty="0"/>
              <a:t>These lines are fed to women on a regular basis. </a:t>
            </a:r>
          </a:p>
          <a:p>
            <a:pPr marL="0" indent="0">
              <a:lnSpc>
                <a:spcPct val="90000"/>
              </a:lnSpc>
              <a:buNone/>
            </a:pPr>
            <a:r>
              <a:rPr lang="en-AU" sz="1400" dirty="0"/>
              <a:t>How does this affect the way that women believe they should behave? </a:t>
            </a:r>
          </a:p>
          <a:p>
            <a:pPr marL="0" indent="0">
              <a:lnSpc>
                <a:spcPct val="90000"/>
              </a:lnSpc>
              <a:buNone/>
            </a:pPr>
            <a:r>
              <a:rPr lang="en-AU" sz="1400" dirty="0"/>
              <a:t>How does this affect how women believe they should look?</a:t>
            </a:r>
          </a:p>
          <a:p>
            <a:pPr marL="0" indent="0">
              <a:lnSpc>
                <a:spcPct val="90000"/>
              </a:lnSpc>
              <a:buNone/>
            </a:pPr>
            <a:endParaRPr lang="en-AU" sz="1400" dirty="0"/>
          </a:p>
          <a:p>
            <a:pPr marL="0" indent="0">
              <a:lnSpc>
                <a:spcPct val="90000"/>
              </a:lnSpc>
              <a:buNone/>
            </a:pPr>
            <a:r>
              <a:rPr lang="en-AU" sz="1400" dirty="0"/>
              <a:t>**This video is controversial because it highlights the inconsistencies in the messages that the media presents to women about their appearance, their behaviour and their identity.</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37600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 calcmode="lin" valueType="num">
                                      <p:cBhvr additive="base">
                                        <p:cTn id="4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t>Personality Styles: Extroverts</a:t>
            </a:r>
            <a:endParaRPr lang="en-AU" sz="3200" dirty="0">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862F867F-57EA-441D-89AB-51BC9BCA6C66}"/>
              </a:ext>
            </a:extLst>
          </p:cNvPr>
          <p:cNvSpPr/>
          <p:nvPr/>
        </p:nvSpPr>
        <p:spPr>
          <a:xfrm>
            <a:off x="683568" y="1700808"/>
            <a:ext cx="7416824" cy="2529923"/>
          </a:xfrm>
          <a:prstGeom prst="rect">
            <a:avLst/>
          </a:prstGeom>
        </p:spPr>
        <p:txBody>
          <a:bodyPr wrap="square">
            <a:spAutoFit/>
          </a:bodyPr>
          <a:lstStyle/>
          <a:p>
            <a:pPr>
              <a:lnSpc>
                <a:spcPct val="90000"/>
              </a:lnSpc>
            </a:pPr>
            <a:r>
              <a:rPr lang="en-US" sz="1600" b="1" dirty="0">
                <a:latin typeface="Arial" panose="020B0604020202020204" pitchFamily="34" charset="0"/>
                <a:cs typeface="Arial" panose="020B0604020202020204" pitchFamily="34" charset="0"/>
              </a:rPr>
              <a:t>What are the key characteristics of extroverts?</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People who get their energy from other people and the world around them</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Gregarious</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Assertive</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Talkative</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Social/outgoing</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Likes groups, parties, etc.</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Expressive &amp; enthusiastic</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Volunteers personal information</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Easy to approach</a:t>
            </a:r>
          </a:p>
          <a:p>
            <a:pPr marL="285750" indent="-285750">
              <a:lnSpc>
                <a:spcPct val="90000"/>
              </a:lnSpc>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pic>
        <p:nvPicPr>
          <p:cNvPr id="3" name="Picture 2" descr="A picture containing drawing&#10;&#10;Description automatically generated">
            <a:extLst>
              <a:ext uri="{FF2B5EF4-FFF2-40B4-BE49-F238E27FC236}">
                <a16:creationId xmlns:a16="http://schemas.microsoft.com/office/drawing/2014/main" id="{F5C2F167-27E0-4368-B32C-5A16D637005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364088" y="2492896"/>
            <a:ext cx="2134625" cy="3717032"/>
          </a:xfrm>
          <a:prstGeom prst="rect">
            <a:avLst/>
          </a:prstGeom>
        </p:spPr>
      </p:pic>
      <p:sp>
        <p:nvSpPr>
          <p:cNvPr id="4" name="TextBox 3">
            <a:extLst>
              <a:ext uri="{FF2B5EF4-FFF2-40B4-BE49-F238E27FC236}">
                <a16:creationId xmlns:a16="http://schemas.microsoft.com/office/drawing/2014/main" id="{91D6C9F7-9BF6-465A-B18D-2285197FC9C7}"/>
              </a:ext>
            </a:extLst>
          </p:cNvPr>
          <p:cNvSpPr txBox="1"/>
          <p:nvPr/>
        </p:nvSpPr>
        <p:spPr>
          <a:xfrm>
            <a:off x="5364089" y="6315648"/>
            <a:ext cx="1897206" cy="369332"/>
          </a:xfrm>
          <a:prstGeom prst="rect">
            <a:avLst/>
          </a:prstGeom>
          <a:noFill/>
        </p:spPr>
        <p:txBody>
          <a:bodyPr wrap="square" rtlCol="0">
            <a:spAutoFit/>
          </a:bodyPr>
          <a:lstStyle/>
          <a:p>
            <a:r>
              <a:rPr lang="en-AU" sz="900">
                <a:hlinkClick r:id="rId3" tooltip="https://thepenlife.wordpress.com/2014/04/08/understanding-your-extrovert/"/>
              </a:rPr>
              <a:t>This Photo</a:t>
            </a:r>
            <a:r>
              <a:rPr lang="en-AU" sz="900"/>
              <a:t> by Unknown Author is licensed under </a:t>
            </a:r>
            <a:r>
              <a:rPr lang="en-AU" sz="900">
                <a:hlinkClick r:id="rId4" tooltip="https://creativecommons.org/licenses/by-nc-nd/3.0/"/>
              </a:rPr>
              <a:t>CC BY-NC-ND</a:t>
            </a:r>
            <a:endParaRPr lang="en-AU" sz="900"/>
          </a:p>
        </p:txBody>
      </p:sp>
    </p:spTree>
    <p:extLst>
      <p:ext uri="{BB962C8B-B14F-4D97-AF65-F5344CB8AC3E}">
        <p14:creationId xmlns:p14="http://schemas.microsoft.com/office/powerpoint/2010/main" val="300114848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t>Personality Styles: Introverts</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6" y="1700808"/>
            <a:ext cx="7776864" cy="3490186"/>
          </a:xfrm>
          <a:prstGeom prst="rect">
            <a:avLst/>
          </a:prstGeom>
        </p:spPr>
        <p:txBody>
          <a:bodyPr wrap="square">
            <a:spAutoFit/>
          </a:bodyPr>
          <a:lstStyle/>
          <a:p>
            <a:pPr>
              <a:lnSpc>
                <a:spcPct val="90000"/>
              </a:lnSpc>
            </a:pPr>
            <a:r>
              <a:rPr lang="en-US" sz="1600" b="1" dirty="0">
                <a:latin typeface="Arial" panose="020B0604020202020204" pitchFamily="34" charset="0"/>
                <a:cs typeface="Arial" panose="020B0604020202020204" pitchFamily="34" charset="0"/>
              </a:rPr>
              <a:t>What are the key characteristics of introverts?</a:t>
            </a:r>
          </a:p>
          <a:p>
            <a:pPr marL="285750" indent="-285750">
              <a:lnSpc>
                <a:spcPct val="90000"/>
              </a:lnSpc>
              <a:buFont typeface="Arial" panose="020B0604020202020204" pitchFamily="34" charset="0"/>
              <a:buChar char="•"/>
            </a:pPr>
            <a:r>
              <a:rPr lang="en-US" sz="1600" dirty="0">
                <a:latin typeface="Arial" panose="020B0604020202020204" pitchFamily="34" charset="0"/>
                <a:cs typeface="Arial" panose="020B0604020202020204" pitchFamily="34" charset="0"/>
              </a:rPr>
              <a:t>People who get their energy from within themselves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Need quiet to concentrate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Are reflective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Take time making decisions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Feel comfortable being alone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Don't like group work</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Feel </a:t>
            </a:r>
            <a:r>
              <a:rPr lang="en-US" sz="1600" dirty="0">
                <a:latin typeface="Arial" panose="020B0604020202020204" pitchFamily="34" charset="0"/>
                <a:cs typeface="Arial" panose="020B0604020202020204" pitchFamily="34" charset="0"/>
                <a:hlinkClick r:id="rId2"/>
              </a:rPr>
              <a:t>tired</a:t>
            </a:r>
            <a:r>
              <a:rPr lang="en-US" sz="1600" dirty="0">
                <a:latin typeface="Arial" panose="020B0604020202020204" pitchFamily="34" charset="0"/>
                <a:cs typeface="Arial" panose="020B0604020202020204" pitchFamily="34" charset="0"/>
              </a:rPr>
              <a:t> after being in a crowd</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Have fewer friendships, but are very close </a:t>
            </a:r>
          </a:p>
          <a:p>
            <a:r>
              <a:rPr lang="en-US" sz="1600" dirty="0">
                <a:latin typeface="Arial" panose="020B0604020202020204" pitchFamily="34" charset="0"/>
                <a:cs typeface="Arial" panose="020B0604020202020204" pitchFamily="34" charset="0"/>
              </a:rPr>
              <a:t>with these friends</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5009BBFE-657B-4DC6-85BE-3344E94FC3D1}"/>
              </a:ext>
            </a:extLst>
          </p:cNvPr>
          <p:cNvSpPr/>
          <p:nvPr/>
        </p:nvSpPr>
        <p:spPr>
          <a:xfrm>
            <a:off x="639002" y="5036534"/>
            <a:ext cx="6525285" cy="590931"/>
          </a:xfrm>
          <a:prstGeom prst="rect">
            <a:avLst/>
          </a:prstGeom>
        </p:spPr>
        <p:txBody>
          <a:bodyPr wrap="square">
            <a:spAutoFit/>
          </a:bodyPr>
          <a:lstStyle/>
          <a:p>
            <a:pPr>
              <a:lnSpc>
                <a:spcPct val="90000"/>
              </a:lnSpc>
            </a:pPr>
            <a:r>
              <a:rPr lang="en-US" dirty="0"/>
              <a:t>Personality test: Are you an extrovert or introvert?</a:t>
            </a:r>
          </a:p>
          <a:p>
            <a:pPr>
              <a:lnSpc>
                <a:spcPct val="90000"/>
              </a:lnSpc>
            </a:pPr>
            <a:r>
              <a:rPr lang="en-US" dirty="0">
                <a:solidFill>
                  <a:schemeClr val="bg1"/>
                </a:solidFill>
                <a:hlinkClick r:id="rId3"/>
              </a:rPr>
              <a:t>https://www.16personalities.com/free-personality-test</a:t>
            </a:r>
            <a:endParaRPr lang="en-US" dirty="0">
              <a:solidFill>
                <a:schemeClr val="bg1"/>
              </a:solidFill>
            </a:endParaRPr>
          </a:p>
        </p:txBody>
      </p:sp>
      <p:pic>
        <p:nvPicPr>
          <p:cNvPr id="3" name="Picture 2" descr="A picture containing shirt&#10;&#10;Description automatically generated">
            <a:extLst>
              <a:ext uri="{FF2B5EF4-FFF2-40B4-BE49-F238E27FC236}">
                <a16:creationId xmlns:a16="http://schemas.microsoft.com/office/drawing/2014/main" id="{55ACB54C-4039-480B-A76B-1C451B3AA1B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5985921" y="1344738"/>
            <a:ext cx="2559633" cy="2559633"/>
          </a:xfrm>
          <a:prstGeom prst="rect">
            <a:avLst/>
          </a:prstGeom>
        </p:spPr>
      </p:pic>
      <p:sp>
        <p:nvSpPr>
          <p:cNvPr id="4" name="TextBox 3">
            <a:extLst>
              <a:ext uri="{FF2B5EF4-FFF2-40B4-BE49-F238E27FC236}">
                <a16:creationId xmlns:a16="http://schemas.microsoft.com/office/drawing/2014/main" id="{EA0EF364-3401-4D20-83AA-41CF84A7052D}"/>
              </a:ext>
            </a:extLst>
          </p:cNvPr>
          <p:cNvSpPr txBox="1"/>
          <p:nvPr/>
        </p:nvSpPr>
        <p:spPr>
          <a:xfrm>
            <a:off x="6247817" y="4076068"/>
            <a:ext cx="2148904" cy="369332"/>
          </a:xfrm>
          <a:prstGeom prst="rect">
            <a:avLst/>
          </a:prstGeom>
          <a:noFill/>
        </p:spPr>
        <p:txBody>
          <a:bodyPr wrap="square" rtlCol="0">
            <a:spAutoFit/>
          </a:bodyPr>
          <a:lstStyle/>
          <a:p>
            <a:r>
              <a:rPr lang="en-AU" sz="900">
                <a:hlinkClick r:id="rId5" tooltip="https://mleddy.blogspot.com/2014/07/an-introvert-call-to-action.html"/>
              </a:rPr>
              <a:t>This Photo</a:t>
            </a:r>
            <a:r>
              <a:rPr lang="en-AU" sz="900"/>
              <a:t> by Unknown Author is licensed under </a:t>
            </a:r>
            <a:r>
              <a:rPr lang="en-AU" sz="900">
                <a:hlinkClick r:id="rId6" tooltip="https://creativecommons.org/licenses/by-nc-nd/3.0/"/>
              </a:rPr>
              <a:t>CC BY-NC-ND</a:t>
            </a:r>
            <a:endParaRPr lang="en-AU" sz="900"/>
          </a:p>
        </p:txBody>
      </p:sp>
    </p:spTree>
    <p:extLst>
      <p:ext uri="{BB962C8B-B14F-4D97-AF65-F5344CB8AC3E}">
        <p14:creationId xmlns:p14="http://schemas.microsoft.com/office/powerpoint/2010/main" val="350545446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t>Personality Styles &amp; Communication</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6" y="1700808"/>
            <a:ext cx="7776864" cy="3046988"/>
          </a:xfrm>
          <a:prstGeom prst="rect">
            <a:avLst/>
          </a:prstGeom>
        </p:spPr>
        <p:txBody>
          <a:bodyPr wrap="square">
            <a:spAutoFit/>
          </a:bodyPr>
          <a:lstStyle/>
          <a:p>
            <a:r>
              <a:rPr lang="en-US" sz="1600" b="1" dirty="0">
                <a:latin typeface="Arial" panose="020B0604020202020204" pitchFamily="34" charset="0"/>
                <a:cs typeface="Arial" panose="020B0604020202020204" pitchFamily="34" charset="0"/>
              </a:rPr>
              <a:t>How does personality style impact communication?</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People who have significantly different personality styles often have trouble communicating with each other. Why?</a:t>
            </a:r>
          </a:p>
          <a:p>
            <a:endParaRPr lang="en-US" sz="1600" dirty="0">
              <a:latin typeface="Arial" panose="020B0604020202020204" pitchFamily="34" charset="0"/>
              <a:cs typeface="Arial" panose="020B0604020202020204" pitchFamily="34" charset="0"/>
            </a:endParaRPr>
          </a:p>
          <a:p>
            <a:pPr marL="742950" lvl="1" indent="-285750">
              <a:buFont typeface="Wingdings" panose="05000000000000000000" pitchFamily="2" charset="2"/>
              <a:buChar char="Ø"/>
            </a:pPr>
            <a:r>
              <a:rPr lang="en-US" sz="1600" dirty="0">
                <a:latin typeface="Arial" panose="020B0604020202020204" pitchFamily="34" charset="0"/>
                <a:cs typeface="Arial" panose="020B0604020202020204" pitchFamily="34" charset="0"/>
              </a:rPr>
              <a:t>They do things differently! They often view situations differently and therefore approach situations differently and ultimately behave differently.</a:t>
            </a:r>
          </a:p>
          <a:p>
            <a:pPr lvl="1"/>
            <a:r>
              <a:rPr lang="en-US" sz="1600" dirty="0">
                <a:latin typeface="Arial" panose="020B0604020202020204" pitchFamily="34" charset="0"/>
                <a:cs typeface="Arial" panose="020B0604020202020204" pitchFamily="34" charset="0"/>
              </a:rPr>
              <a:t> </a:t>
            </a:r>
          </a:p>
          <a:p>
            <a:pPr marL="742950" lvl="1" indent="-285750">
              <a:buFont typeface="Wingdings" panose="05000000000000000000" pitchFamily="2" charset="2"/>
              <a:buChar char="Ø"/>
            </a:pPr>
            <a:r>
              <a:rPr lang="en-US" sz="1600" dirty="0">
                <a:latin typeface="Arial" panose="020B0604020202020204" pitchFamily="34" charset="0"/>
                <a:cs typeface="Arial" panose="020B0604020202020204" pitchFamily="34" charset="0"/>
              </a:rPr>
              <a:t>This can cause conflict when people think that a different approach/ behaviour is wrong because it is not the same as their own. </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4436530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62506-BA57-4D11-B604-96A8D1CDE9BD}"/>
              </a:ext>
            </a:extLst>
          </p:cNvPr>
          <p:cNvSpPr>
            <a:spLocks noGrp="1"/>
          </p:cNvSpPr>
          <p:nvPr>
            <p:ph type="title"/>
          </p:nvPr>
        </p:nvSpPr>
        <p:spPr>
          <a:xfrm>
            <a:off x="4152550" y="609600"/>
            <a:ext cx="2802951" cy="1320800"/>
          </a:xfrm>
        </p:spPr>
        <p:txBody>
          <a:bodyPr>
            <a:normAutofit/>
          </a:bodyPr>
          <a:lstStyle/>
          <a:p>
            <a:pPr>
              <a:lnSpc>
                <a:spcPct val="90000"/>
              </a:lnSpc>
            </a:pPr>
            <a:r>
              <a:rPr lang="en-US" sz="2800" dirty="0"/>
              <a:t>Labels are good but they are not everything.</a:t>
            </a:r>
            <a:endParaRPr lang="en-AU" sz="2800" dirty="0"/>
          </a:p>
        </p:txBody>
      </p:sp>
      <p:sp>
        <p:nvSpPr>
          <p:cNvPr id="3" name="Content Placeholder 2">
            <a:extLst>
              <a:ext uri="{FF2B5EF4-FFF2-40B4-BE49-F238E27FC236}">
                <a16:creationId xmlns:a16="http://schemas.microsoft.com/office/drawing/2014/main" id="{CDFFB851-44AC-479E-9B34-730EC7240389}"/>
              </a:ext>
            </a:extLst>
          </p:cNvPr>
          <p:cNvSpPr>
            <a:spLocks noGrp="1"/>
          </p:cNvSpPr>
          <p:nvPr>
            <p:ph idx="1"/>
          </p:nvPr>
        </p:nvSpPr>
        <p:spPr>
          <a:xfrm>
            <a:off x="3907172" y="2160589"/>
            <a:ext cx="3048329" cy="3880773"/>
          </a:xfrm>
        </p:spPr>
        <p:txBody>
          <a:bodyPr>
            <a:normAutofit/>
          </a:bodyPr>
          <a:lstStyle/>
          <a:p>
            <a:r>
              <a:rPr lang="en-AU" dirty="0">
                <a:hlinkClick r:id="rId2"/>
              </a:rPr>
              <a:t>https://www.youtube.com/watch?v=qYvXk_bqlBk&amp;t=550s</a:t>
            </a:r>
            <a:r>
              <a:rPr lang="en-AU" dirty="0"/>
              <a:t> </a:t>
            </a:r>
          </a:p>
          <a:p>
            <a:r>
              <a:rPr lang="en-AU" dirty="0"/>
              <a:t>15:16 mins</a:t>
            </a:r>
          </a:p>
        </p:txBody>
      </p:sp>
      <p:pic>
        <p:nvPicPr>
          <p:cNvPr id="5" name="Picture 4" descr="A person wearing a suit and tie&#10;&#10;Description automatically generated">
            <a:extLst>
              <a:ext uri="{FF2B5EF4-FFF2-40B4-BE49-F238E27FC236}">
                <a16:creationId xmlns:a16="http://schemas.microsoft.com/office/drawing/2014/main" id="{FF9D89C6-773F-4394-BD5A-35A5137AFE50}"/>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9281" r="37531"/>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0456021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755576" y="836712"/>
            <a:ext cx="7560840" cy="624908"/>
          </a:xfrm>
        </p:spPr>
        <p:txBody>
          <a:bodyPr>
            <a:noAutofit/>
          </a:bodyPr>
          <a:lstStyle/>
          <a:p>
            <a:r>
              <a:rPr lang="en-US" sz="3200" dirty="0">
                <a:latin typeface="Arial" panose="020B0604020202020204" pitchFamily="34" charset="0"/>
                <a:cs typeface="Arial" panose="020B0604020202020204" pitchFamily="34" charset="0"/>
              </a:rPr>
              <a:t>Apply!</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6" y="1700808"/>
            <a:ext cx="7776864" cy="2800767"/>
          </a:xfrm>
          <a:prstGeom prst="rect">
            <a:avLst/>
          </a:prstGeom>
        </p:spPr>
        <p:txBody>
          <a:bodyPr wrap="square">
            <a:spAutoFit/>
          </a:bodyPr>
          <a:lstStyle/>
          <a:p>
            <a:pPr marL="457200" indent="-457200">
              <a:buAutoNum type="arabicPeriod"/>
            </a:pPr>
            <a:r>
              <a:rPr lang="en-US" sz="1600" dirty="0"/>
              <a:t>Why might an introvert find it difficult to communicate within the Australian culture? Explain why.</a:t>
            </a:r>
          </a:p>
          <a:p>
            <a:pPr marL="457200" indent="-457200">
              <a:buAutoNum type="arabicPeriod"/>
            </a:pPr>
            <a:endParaRPr lang="en-US" sz="1600" dirty="0"/>
          </a:p>
          <a:p>
            <a:pPr marL="457200" indent="-457200">
              <a:buAutoNum type="arabicPeriod"/>
            </a:pPr>
            <a:r>
              <a:rPr lang="en-US" sz="1600" dirty="0"/>
              <a:t>Describe the personality attributes of an extrovert and give 3 reasons why they might struggle to get along with an introvert.</a:t>
            </a:r>
          </a:p>
          <a:p>
            <a:pPr marL="457200" indent="-457200">
              <a:buAutoNum type="arabicPeriod"/>
            </a:pPr>
            <a:endParaRPr lang="en-US" sz="1600" dirty="0"/>
          </a:p>
          <a:p>
            <a:pPr marL="457200" indent="-457200">
              <a:buAutoNum type="arabicPeriod"/>
            </a:pPr>
            <a:r>
              <a:rPr lang="en-US" sz="1600" dirty="0"/>
              <a:t>Jump on the internet. Find 2 examples of leaders who fit into each leadership style. (Autocratic, Democratic and Laissez-Faire)</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4786866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755576" y="836712"/>
            <a:ext cx="7560840" cy="624908"/>
          </a:xfrm>
        </p:spPr>
        <p:txBody>
          <a:bodyPr>
            <a:noAutofit/>
          </a:bodyPr>
          <a:lstStyle/>
          <a:p>
            <a:r>
              <a:rPr lang="en-US" sz="3200" dirty="0">
                <a:latin typeface="Arial" panose="020B0604020202020204" pitchFamily="34" charset="0"/>
                <a:cs typeface="Arial" panose="020B0604020202020204" pitchFamily="34" charset="0"/>
              </a:rPr>
              <a:t>Sources</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6" y="1700808"/>
            <a:ext cx="7776864" cy="2800767"/>
          </a:xfrm>
          <a:prstGeom prst="rect">
            <a:avLst/>
          </a:prstGeom>
        </p:spPr>
        <p:txBody>
          <a:bodyPr wrap="square">
            <a:spAutoFit/>
          </a:bodyPr>
          <a:lstStyle/>
          <a:p>
            <a:r>
              <a:rPr lang="en-AU" sz="1600" dirty="0">
                <a:hlinkClick r:id="rId2"/>
              </a:rPr>
              <a:t>http://www.islamicity.com/global/images/photo/IC-Articles/Heart-Love-Sky-Hands-Silhouette__1920x1200.JPG</a:t>
            </a:r>
            <a:endParaRPr lang="en-US" sz="1600" dirty="0"/>
          </a:p>
          <a:p>
            <a:r>
              <a:rPr lang="en-US" sz="1600" dirty="0"/>
              <a:t>http://img.thesun.co.uk/aidemitlum/archive/01652/SNF1134HIT--_1652387a.jpg</a:t>
            </a:r>
          </a:p>
          <a:p>
            <a:r>
              <a:rPr lang="en-AU" sz="1600" dirty="0">
                <a:hlinkClick r:id="rId3"/>
              </a:rPr>
              <a:t>http://www.daviddibble.com/media/2011/02/Oprah_Winfrey_Biography.jpg</a:t>
            </a:r>
            <a:endParaRPr lang="en-AU" sz="1600" dirty="0"/>
          </a:p>
          <a:p>
            <a:r>
              <a:rPr lang="en-AU" sz="1600" dirty="0">
                <a:hlinkClick r:id="rId4"/>
              </a:rPr>
              <a:t>http://cdn1.theodysseyonline.com/files/2015/03/28/635631062252597205103151809_introvert-mind.jpg</a:t>
            </a:r>
            <a:endParaRPr lang="en-AU" sz="1600" dirty="0"/>
          </a:p>
          <a:p>
            <a:r>
              <a:rPr lang="en-US" sz="1600" dirty="0"/>
              <a:t>Lockhart, E. (2010). </a:t>
            </a:r>
            <a:r>
              <a:rPr lang="en-US" sz="1600" i="1" dirty="0"/>
              <a:t>Health Studies Stage 2A-b. </a:t>
            </a:r>
            <a:r>
              <a:rPr lang="en-US" sz="1600" dirty="0"/>
              <a:t>Madeley: Print Publishing.</a:t>
            </a:r>
          </a:p>
          <a:p>
            <a:r>
              <a:rPr lang="en-AU" sz="1600" dirty="0"/>
              <a:t>http://www.slideshare.net/ghaiath/stress-main-presentation-pdf</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097551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65032"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99781" y="3681413"/>
            <a:ext cx="3572669"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93473" y="-8467"/>
            <a:ext cx="2255512"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947"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6616" y="3048000"/>
            <a:ext cx="244475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8241"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6115" y="3589867"/>
            <a:ext cx="1362870"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314791" y="838632"/>
            <a:ext cx="3390531" cy="5175624"/>
          </a:xfrm>
        </p:spPr>
        <p:txBody>
          <a:bodyPr anchor="ctr">
            <a:normAutofit/>
          </a:bodyPr>
          <a:lstStyle/>
          <a:p>
            <a:br>
              <a:rPr lang="en-US" dirty="0">
                <a:solidFill>
                  <a:schemeClr val="tx1"/>
                </a:solidFill>
                <a:latin typeface="Arial" panose="020B0604020202020204" pitchFamily="34" charset="0"/>
                <a:cs typeface="Arial" panose="020B0604020202020204" pitchFamily="34" charset="0"/>
              </a:rPr>
            </a:br>
            <a:r>
              <a:rPr lang="en-US" dirty="0">
                <a:solidFill>
                  <a:schemeClr val="tx1"/>
                </a:solidFill>
                <a:latin typeface="Arial" panose="020B0604020202020204" pitchFamily="34" charset="0"/>
                <a:cs typeface="Arial" panose="020B0604020202020204" pitchFamily="34" charset="0"/>
              </a:rPr>
              <a:t>Health </a:t>
            </a:r>
            <a:br>
              <a:rPr lang="en-US" dirty="0">
                <a:solidFill>
                  <a:schemeClr val="tx1"/>
                </a:solidFill>
                <a:latin typeface="Arial" panose="020B0604020202020204" pitchFamily="34" charset="0"/>
                <a:cs typeface="Arial" panose="020B0604020202020204" pitchFamily="34" charset="0"/>
              </a:rPr>
            </a:br>
            <a:r>
              <a:rPr lang="en-US" dirty="0">
                <a:solidFill>
                  <a:schemeClr val="tx1"/>
                </a:solidFill>
                <a:latin typeface="Arial" panose="020B0604020202020204" pitchFamily="34" charset="0"/>
                <a:cs typeface="Arial" panose="020B0604020202020204" pitchFamily="34" charset="0"/>
              </a:rPr>
              <a:t>Literacy</a:t>
            </a:r>
            <a:br>
              <a:rPr lang="en-US" dirty="0">
                <a:solidFill>
                  <a:srgbClr val="FF0000"/>
                </a:solidFill>
                <a:latin typeface="Arial" panose="020B0604020202020204" pitchFamily="34" charset="0"/>
                <a:cs typeface="Arial" panose="020B0604020202020204" pitchFamily="34" charset="0"/>
              </a:rPr>
            </a:br>
            <a:br>
              <a:rPr lang="en-US" dirty="0">
                <a:solidFill>
                  <a:srgbClr val="FF0000"/>
                </a:solidFill>
                <a:latin typeface="Arial" panose="020B0604020202020204" pitchFamily="34" charset="0"/>
                <a:cs typeface="Arial" panose="020B0604020202020204" pitchFamily="34" charset="0"/>
              </a:rPr>
            </a:br>
            <a:endParaRPr lang="en-AU" dirty="0">
              <a:solidFill>
                <a:srgbClr val="FF0000"/>
              </a:solidFill>
              <a:latin typeface="Arial" panose="020B0604020202020204" pitchFamily="34" charset="0"/>
              <a:cs typeface="Arial" panose="020B0604020202020204" pitchFamily="34" charset="0"/>
            </a:endParaRP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1615" y="-8467"/>
            <a:ext cx="5332385"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3" name="Content Placeholder 2"/>
          <p:cNvSpPr>
            <a:spLocks noGrp="1"/>
          </p:cNvSpPr>
          <p:nvPr>
            <p:ph idx="1"/>
          </p:nvPr>
        </p:nvSpPr>
        <p:spPr>
          <a:xfrm>
            <a:off x="4587063" y="609601"/>
            <a:ext cx="4133472" cy="5175624"/>
          </a:xfrm>
        </p:spPr>
        <p:txBody>
          <a:bodyPr anchor="ctr">
            <a:normAutofit/>
          </a:bodyPr>
          <a:lstStyle/>
          <a:p>
            <a:pPr marL="0" indent="0">
              <a:buNone/>
            </a:pPr>
            <a:r>
              <a:rPr lang="en-US" u="sng" dirty="0">
                <a:solidFill>
                  <a:srgbClr val="FFFFFF"/>
                </a:solidFill>
                <a:latin typeface="Arial" panose="020B0604020202020204" pitchFamily="34" charset="0"/>
                <a:cs typeface="Arial" panose="020B0604020202020204" pitchFamily="34" charset="0"/>
              </a:rPr>
              <a:t>SYLLABUS POINTS:</a:t>
            </a:r>
          </a:p>
          <a:p>
            <a:pPr marL="0" lvl="0" indent="0">
              <a:buNone/>
            </a:pPr>
            <a:r>
              <a:rPr lang="en-AU" dirty="0"/>
              <a:t>Definition of, and skills required for, health literacy</a:t>
            </a:r>
          </a:p>
          <a:p>
            <a:pPr lvl="0">
              <a:buClr>
                <a:schemeClr val="tx1"/>
              </a:buClr>
              <a:buFont typeface="Arial" panose="020B0604020202020204" pitchFamily="34" charset="0"/>
              <a:buChar char="•"/>
            </a:pPr>
            <a:r>
              <a:rPr lang="en-AU" dirty="0"/>
              <a:t>Accessing, reading and comprehending health information</a:t>
            </a:r>
          </a:p>
          <a:p>
            <a:pPr lvl="0">
              <a:buClr>
                <a:schemeClr val="tx1"/>
              </a:buClr>
              <a:buFont typeface="Arial" panose="020B0604020202020204" pitchFamily="34" charset="0"/>
              <a:buChar char="•"/>
            </a:pPr>
            <a:r>
              <a:rPr lang="en-AU" dirty="0"/>
              <a:t>Engaging in self care and disease management</a:t>
            </a:r>
          </a:p>
          <a:p>
            <a:pPr marL="0" lvl="0" indent="0">
              <a:buClr>
                <a:schemeClr val="tx1"/>
              </a:buClr>
              <a:buNone/>
            </a:pPr>
            <a:endParaRPr lang="en-AU" dirty="0"/>
          </a:p>
        </p:txBody>
      </p:sp>
    </p:spTree>
    <p:extLst>
      <p:ext uri="{BB962C8B-B14F-4D97-AF65-F5344CB8AC3E}">
        <p14:creationId xmlns:p14="http://schemas.microsoft.com/office/powerpoint/2010/main" val="14392852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latin typeface="Arial" panose="020B0604020202020204" pitchFamily="34" charset="0"/>
                <a:cs typeface="Arial" panose="020B0604020202020204" pitchFamily="34" charset="0"/>
              </a:rPr>
              <a:t>What is Health Literacy?</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6" y="170080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8967B9C-33F3-45C2-873B-0D10330D82BD}"/>
              </a:ext>
            </a:extLst>
          </p:cNvPr>
          <p:cNvSpPr/>
          <p:nvPr/>
        </p:nvSpPr>
        <p:spPr>
          <a:xfrm>
            <a:off x="789477" y="1377642"/>
            <a:ext cx="7416824" cy="1477328"/>
          </a:xfrm>
          <a:prstGeom prst="rect">
            <a:avLst/>
          </a:prstGeom>
        </p:spPr>
        <p:txBody>
          <a:bodyPr wrap="square">
            <a:spAutoFit/>
          </a:bodyPr>
          <a:lstStyle/>
          <a:p>
            <a:r>
              <a:rPr lang="en-AU" dirty="0">
                <a:latin typeface="Arial" panose="020B0604020202020204" pitchFamily="34" charset="0"/>
                <a:cs typeface="Arial" panose="020B0604020202020204" pitchFamily="34" charset="0"/>
                <a:hlinkClick r:id="rId2"/>
              </a:rPr>
              <a:t>https://www.youtube.com/watch?v=JXvGToFbZb4</a:t>
            </a:r>
            <a:r>
              <a:rPr lang="en-AU" dirty="0">
                <a:latin typeface="Arial" panose="020B0604020202020204" pitchFamily="34" charset="0"/>
                <a:cs typeface="Arial" panose="020B0604020202020204" pitchFamily="34" charset="0"/>
              </a:rPr>
              <a:t> </a:t>
            </a:r>
          </a:p>
          <a:p>
            <a:r>
              <a:rPr lang="en-AU" dirty="0">
                <a:latin typeface="Arial" panose="020B0604020202020204" pitchFamily="34" charset="0"/>
                <a:cs typeface="Arial" panose="020B0604020202020204" pitchFamily="34" charset="0"/>
              </a:rPr>
              <a:t>What is Health Literacy (6 mins)</a:t>
            </a:r>
          </a:p>
          <a:p>
            <a:endParaRPr lang="en-AU" dirty="0"/>
          </a:p>
          <a:p>
            <a:endParaRPr lang="en-AU" dirty="0"/>
          </a:p>
          <a:p>
            <a:endParaRPr lang="en-AU" dirty="0"/>
          </a:p>
        </p:txBody>
      </p:sp>
      <p:sp>
        <p:nvSpPr>
          <p:cNvPr id="3" name="Rectangle 2">
            <a:extLst>
              <a:ext uri="{FF2B5EF4-FFF2-40B4-BE49-F238E27FC236}">
                <a16:creationId xmlns:a16="http://schemas.microsoft.com/office/drawing/2014/main" id="{4EE55765-CB0B-44ED-BCBC-1BF6B7F6FF2D}"/>
              </a:ext>
            </a:extLst>
          </p:cNvPr>
          <p:cNvSpPr/>
          <p:nvPr/>
        </p:nvSpPr>
        <p:spPr>
          <a:xfrm>
            <a:off x="812336" y="2537549"/>
            <a:ext cx="7576087" cy="1200329"/>
          </a:xfrm>
          <a:prstGeom prst="rect">
            <a:avLst/>
          </a:prstGeom>
        </p:spPr>
        <p:txBody>
          <a:bodyPr wrap="square">
            <a:spAutoFit/>
          </a:bodyPr>
          <a:lstStyle/>
          <a:p>
            <a:r>
              <a:rPr lang="en-US" b="1" dirty="0">
                <a:latin typeface="Arial" panose="020B0604020202020204" pitchFamily="34" charset="0"/>
                <a:cs typeface="Arial" panose="020B0604020202020204" pitchFamily="34" charset="0"/>
              </a:rPr>
              <a:t>Health Literacy</a:t>
            </a:r>
          </a:p>
          <a:p>
            <a:r>
              <a:rPr lang="en-US" dirty="0">
                <a:latin typeface="Arial" panose="020B0604020202020204" pitchFamily="34" charset="0"/>
                <a:cs typeface="Arial" panose="020B0604020202020204" pitchFamily="34" charset="0"/>
              </a:rPr>
              <a:t> “The ability of individuals to access and understand health information and to use this information to make informed, wise decisions.”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17884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latin typeface="Arial" panose="020B0604020202020204" pitchFamily="34" charset="0"/>
                <a:cs typeface="Arial" panose="020B0604020202020204" pitchFamily="34" charset="0"/>
              </a:rPr>
              <a:t>Health Literacy Levels</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8" y="1376928"/>
            <a:ext cx="7576087" cy="1477328"/>
          </a:xfrm>
          <a:prstGeom prst="rect">
            <a:avLst/>
          </a:prstGeom>
        </p:spPr>
        <p:txBody>
          <a:bodyPr wrap="square">
            <a:spAutoFit/>
          </a:bodyPr>
          <a:lstStyle/>
          <a:p>
            <a:pPr>
              <a:lnSpc>
                <a:spcPct val="90000"/>
              </a:lnSpc>
            </a:pPr>
            <a:r>
              <a:rPr lang="en-US" sz="2000" b="1" u="sng" dirty="0"/>
              <a:t>Level 1: Functional Health Literacy</a:t>
            </a:r>
          </a:p>
          <a:p>
            <a:pPr lvl="1">
              <a:lnSpc>
                <a:spcPct val="90000"/>
              </a:lnSpc>
            </a:pPr>
            <a:endParaRPr lang="en-US" sz="2000" b="1" u="sng" dirty="0"/>
          </a:p>
          <a:p>
            <a:pPr>
              <a:lnSpc>
                <a:spcPct val="90000"/>
              </a:lnSpc>
            </a:pPr>
            <a:r>
              <a:rPr lang="en-US" sz="2000" dirty="0"/>
              <a:t>A person will be at this level of health literacy if they are able to choose products and services for personal use, understand instructions on labels, and have some knowledge of risks. </a:t>
            </a:r>
          </a:p>
        </p:txBody>
      </p:sp>
      <p:pic>
        <p:nvPicPr>
          <p:cNvPr id="9" name="Picture 8" descr="A close up of a logo&#10;&#10;Description automatically generated">
            <a:extLst>
              <a:ext uri="{FF2B5EF4-FFF2-40B4-BE49-F238E27FC236}">
                <a16:creationId xmlns:a16="http://schemas.microsoft.com/office/drawing/2014/main" id="{D4EC1F2F-2B1A-41B5-A36B-72475C27FA02}"/>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653676" y="4154232"/>
            <a:ext cx="3026336" cy="1361851"/>
          </a:xfrm>
          <a:prstGeom prst="rect">
            <a:avLst/>
          </a:prstGeom>
        </p:spPr>
      </p:pic>
      <p:sp>
        <p:nvSpPr>
          <p:cNvPr id="13" name="TextBox 12">
            <a:extLst>
              <a:ext uri="{FF2B5EF4-FFF2-40B4-BE49-F238E27FC236}">
                <a16:creationId xmlns:a16="http://schemas.microsoft.com/office/drawing/2014/main" id="{F6D76423-FE88-449E-8C22-4C686EE13D17}"/>
              </a:ext>
            </a:extLst>
          </p:cNvPr>
          <p:cNvSpPr txBox="1"/>
          <p:nvPr/>
        </p:nvSpPr>
        <p:spPr>
          <a:xfrm>
            <a:off x="528788" y="10634068"/>
            <a:ext cx="3520058" cy="200055"/>
          </a:xfrm>
          <a:prstGeom prst="rect">
            <a:avLst/>
          </a:prstGeom>
          <a:solidFill>
            <a:srgbClr val="000000"/>
          </a:solidFill>
        </p:spPr>
        <p:txBody>
          <a:bodyPr wrap="square" rtlCol="0">
            <a:spAutoFit/>
          </a:bodyPr>
          <a:lstStyle/>
          <a:p>
            <a:pPr algn="r">
              <a:spcAft>
                <a:spcPts val="600"/>
              </a:spcAft>
            </a:pPr>
            <a:r>
              <a:rPr lang="en-AU" sz="700">
                <a:solidFill>
                  <a:srgbClr val="FFFFFF"/>
                </a:solidFill>
                <a:hlinkClick r:id="rId3" tooltip="http://www.flickr.com/photos/mundoo/292089808/">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en-AU" sz="700">
              <a:solidFill>
                <a:srgbClr val="FFFFFF"/>
              </a:solidFill>
            </a:endParaRPr>
          </a:p>
        </p:txBody>
      </p:sp>
      <p:pic>
        <p:nvPicPr>
          <p:cNvPr id="14" name="Picture 13" descr="A screenshot of a cell phone&#10;&#10;Description automatically generated">
            <a:extLst>
              <a:ext uri="{FF2B5EF4-FFF2-40B4-BE49-F238E27FC236}">
                <a16:creationId xmlns:a16="http://schemas.microsoft.com/office/drawing/2014/main" id="{8272D2AA-F1DD-4BA7-9AF3-F7BF2193D6CB}"/>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4969045" y="3429000"/>
            <a:ext cx="1890586" cy="3034391"/>
          </a:xfrm>
          <a:prstGeom prst="rect">
            <a:avLst/>
          </a:prstGeom>
        </p:spPr>
      </p:pic>
      <p:sp>
        <p:nvSpPr>
          <p:cNvPr id="15" name="TextBox 14">
            <a:extLst>
              <a:ext uri="{FF2B5EF4-FFF2-40B4-BE49-F238E27FC236}">
                <a16:creationId xmlns:a16="http://schemas.microsoft.com/office/drawing/2014/main" id="{367AEE32-90E9-4C6C-89AD-73B4ABF11F9D}"/>
              </a:ext>
            </a:extLst>
          </p:cNvPr>
          <p:cNvSpPr txBox="1"/>
          <p:nvPr/>
        </p:nvSpPr>
        <p:spPr>
          <a:xfrm>
            <a:off x="5290816" y="7471777"/>
            <a:ext cx="2167293" cy="307777"/>
          </a:xfrm>
          <a:prstGeom prst="rect">
            <a:avLst/>
          </a:prstGeom>
          <a:solidFill>
            <a:srgbClr val="000000"/>
          </a:solidFill>
        </p:spPr>
        <p:txBody>
          <a:bodyPr wrap="square" rtlCol="0">
            <a:spAutoFit/>
          </a:bodyPr>
          <a:lstStyle/>
          <a:p>
            <a:pPr algn="r">
              <a:spcAft>
                <a:spcPts val="600"/>
              </a:spcAft>
            </a:pPr>
            <a:r>
              <a:rPr lang="en-AU" sz="700">
                <a:solidFill>
                  <a:srgbClr val="FFFFFF"/>
                </a:solidFill>
                <a:hlinkClick r:id="rId6" tooltip="https://chem.libretexts.org/Textbook_Maps/General_Chemistry/Book%3A_ChemPRIME_(Moore_et_al.)/03Using_Chemical_Equations_in_Calculations/3.01%3A_Equations_and_Mass_Relationships/Everyday_Life%3A_Why_Fats_Don't_Add_Up_on_Food_Nutrition_Labels">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7" tooltip="https://creativecommons.org/licenses/by-nc-sa/3.0/">
                  <a:extLst>
                    <a:ext uri="{A12FA001-AC4F-418D-AE19-62706E023703}">
                      <ahyp:hlinkClr xmlns:ahyp="http://schemas.microsoft.com/office/drawing/2018/hyperlinkcolor" val="tx"/>
                    </a:ext>
                  </a:extLst>
                </a:hlinkClick>
              </a:rPr>
              <a:t>CC BY-SA-NC</a:t>
            </a:r>
            <a:endParaRPr lang="en-AU" sz="700">
              <a:solidFill>
                <a:srgbClr val="FFFFFF"/>
              </a:solidFill>
            </a:endParaRPr>
          </a:p>
        </p:txBody>
      </p:sp>
    </p:spTree>
    <p:extLst>
      <p:ext uri="{BB962C8B-B14F-4D97-AF65-F5344CB8AC3E}">
        <p14:creationId xmlns:p14="http://schemas.microsoft.com/office/powerpoint/2010/main" val="32483120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latin typeface="Arial" panose="020B0604020202020204" pitchFamily="34" charset="0"/>
                <a:cs typeface="Arial" panose="020B0604020202020204" pitchFamily="34" charset="0"/>
              </a:rPr>
              <a:t>Health Literacy Levels</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8" y="1376928"/>
            <a:ext cx="7576087" cy="1477328"/>
          </a:xfrm>
          <a:prstGeom prst="rect">
            <a:avLst/>
          </a:prstGeom>
        </p:spPr>
        <p:txBody>
          <a:bodyPr wrap="square">
            <a:spAutoFit/>
          </a:bodyPr>
          <a:lstStyle/>
          <a:p>
            <a:pPr>
              <a:lnSpc>
                <a:spcPct val="90000"/>
              </a:lnSpc>
            </a:pPr>
            <a:r>
              <a:rPr lang="en-US" sz="2000" b="1" u="sng" dirty="0"/>
              <a:t>Level 2: Interactive Health Literacy</a:t>
            </a:r>
          </a:p>
          <a:p>
            <a:pPr>
              <a:lnSpc>
                <a:spcPct val="90000"/>
              </a:lnSpc>
            </a:pPr>
            <a:endParaRPr lang="en-US" sz="2000" dirty="0"/>
          </a:p>
          <a:p>
            <a:pPr>
              <a:lnSpc>
                <a:spcPct val="90000"/>
              </a:lnSpc>
            </a:pPr>
            <a:r>
              <a:rPr lang="en-US" sz="2000" dirty="0"/>
              <a:t>At this level individuals will seek to improve their own personal skills and strategies to act on health advice. </a:t>
            </a:r>
          </a:p>
          <a:p>
            <a:pPr lvl="1">
              <a:lnSpc>
                <a:spcPct val="90000"/>
              </a:lnSpc>
            </a:pPr>
            <a:endParaRPr lang="en-US" sz="2000" b="1" u="sng" dirty="0"/>
          </a:p>
        </p:txBody>
      </p:sp>
      <p:pic>
        <p:nvPicPr>
          <p:cNvPr id="16" name="Picture 15" descr="A picture containing person, indoor, wall, holding&#10;&#10;Description automatically generated">
            <a:extLst>
              <a:ext uri="{FF2B5EF4-FFF2-40B4-BE49-F238E27FC236}">
                <a16:creationId xmlns:a16="http://schemas.microsoft.com/office/drawing/2014/main" id="{A49EC56B-755C-46B9-8648-271D5A896AC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43608" y="3212976"/>
            <a:ext cx="2892580" cy="2538238"/>
          </a:xfrm>
          <a:prstGeom prst="rect">
            <a:avLst/>
          </a:prstGeom>
        </p:spPr>
      </p:pic>
      <p:sp>
        <p:nvSpPr>
          <p:cNvPr id="17" name="TextBox 16">
            <a:extLst>
              <a:ext uri="{FF2B5EF4-FFF2-40B4-BE49-F238E27FC236}">
                <a16:creationId xmlns:a16="http://schemas.microsoft.com/office/drawing/2014/main" id="{F77DD841-94C8-4CC9-B6B8-06E99989D7A0}"/>
              </a:ext>
            </a:extLst>
          </p:cNvPr>
          <p:cNvSpPr txBox="1"/>
          <p:nvPr/>
        </p:nvSpPr>
        <p:spPr>
          <a:xfrm>
            <a:off x="1409535" y="5551159"/>
            <a:ext cx="252665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s://domaininvesting.com/fitnesstrainer-com-why-i-stopped-bidding/">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AU" sz="700">
              <a:solidFill>
                <a:srgbClr val="FFFFFF"/>
              </a:solidFill>
            </a:endParaRPr>
          </a:p>
        </p:txBody>
      </p:sp>
    </p:spTree>
    <p:extLst>
      <p:ext uri="{BB962C8B-B14F-4D97-AF65-F5344CB8AC3E}">
        <p14:creationId xmlns:p14="http://schemas.microsoft.com/office/powerpoint/2010/main" val="13840497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6447501" cy="731168"/>
          </a:xfrm>
        </p:spPr>
        <p:txBody>
          <a:bodyPr>
            <a:normAutofit/>
          </a:bodyPr>
          <a:lstStyle/>
          <a:p>
            <a:r>
              <a:rPr lang="en-US" dirty="0">
                <a:latin typeface="Arial" panose="020B0604020202020204" pitchFamily="34" charset="0"/>
                <a:cs typeface="Arial" panose="020B0604020202020204" pitchFamily="34" charset="0"/>
              </a:rPr>
              <a:t>Values</a:t>
            </a:r>
            <a:endParaRPr lang="en-AU" dirty="0">
              <a:latin typeface="Arial" panose="020B0604020202020204" pitchFamily="34" charset="0"/>
              <a:cs typeface="Arial" panose="020B0604020202020204" pitchFamily="34" charset="0"/>
            </a:endParaRP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631948" y="1628800"/>
            <a:ext cx="8175502" cy="4464495"/>
          </a:xfrm>
        </p:spPr>
        <p:txBody>
          <a:bodyPr>
            <a:normAutofit/>
          </a:bodyPr>
          <a:lstStyle/>
          <a:p>
            <a:pPr marL="0" indent="0">
              <a:lnSpc>
                <a:spcPct val="90000"/>
              </a:lnSpc>
              <a:buNone/>
            </a:pPr>
            <a:r>
              <a:rPr lang="en-US" b="1" u="sng" dirty="0">
                <a:latin typeface="Arial" panose="020B0604020202020204" pitchFamily="34" charset="0"/>
                <a:cs typeface="Arial" panose="020B0604020202020204" pitchFamily="34" charset="0"/>
              </a:rPr>
              <a:t>Definition: </a:t>
            </a:r>
            <a:r>
              <a:rPr lang="en-US" dirty="0"/>
              <a:t>principles or standards of behaviour; one's judgement of what is important in life.</a:t>
            </a:r>
          </a:p>
          <a:p>
            <a:pPr marL="0" indent="0">
              <a:lnSpc>
                <a:spcPct val="90000"/>
              </a:lnSpc>
              <a:buNone/>
            </a:pPr>
            <a:endParaRPr lang="en-US" dirty="0">
              <a:latin typeface="Arial" panose="020B0604020202020204" pitchFamily="34" charset="0"/>
              <a:cs typeface="Arial" panose="020B0604020202020204" pitchFamily="34" charset="0"/>
            </a:endParaRPr>
          </a:p>
          <a:p>
            <a:pPr>
              <a:lnSpc>
                <a:spcPct val="90000"/>
              </a:lnSpc>
            </a:pPr>
            <a:r>
              <a:rPr lang="en-US" dirty="0">
                <a:latin typeface="Arial" panose="020B0604020202020204" pitchFamily="34" charset="0"/>
                <a:cs typeface="Arial" panose="020B0604020202020204" pitchFamily="34" charset="0"/>
              </a:rPr>
              <a:t>We all place differing levels of importance on things in our lives. </a:t>
            </a:r>
          </a:p>
          <a:p>
            <a:pPr>
              <a:lnSpc>
                <a:spcPct val="90000"/>
              </a:lnSpc>
            </a:pPr>
            <a:r>
              <a:rPr lang="en-US" dirty="0">
                <a:latin typeface="Arial" panose="020B0604020202020204" pitchFamily="34" charset="0"/>
                <a:cs typeface="Arial" panose="020B0604020202020204" pitchFamily="34" charset="0"/>
              </a:rPr>
              <a:t>Values are not specific to an object or situation but are the moral standards that an individual uses to make decisions, determine ethical behaviour and standards of conduct.</a:t>
            </a:r>
          </a:p>
          <a:p>
            <a:pPr>
              <a:lnSpc>
                <a:spcPct val="90000"/>
              </a:lnSpc>
            </a:pPr>
            <a:r>
              <a:rPr lang="en-US" dirty="0">
                <a:latin typeface="Arial" panose="020B0604020202020204" pitchFamily="34" charset="0"/>
                <a:cs typeface="Arial" panose="020B0604020202020204" pitchFamily="34" charset="0"/>
              </a:rPr>
              <a:t>Values can change depending on socioeconomic factors. (consider priorities)</a:t>
            </a:r>
          </a:p>
          <a:p>
            <a:pPr>
              <a:lnSpc>
                <a:spcPct val="90000"/>
              </a:lnSpc>
            </a:pPr>
            <a:r>
              <a:rPr lang="en-US" dirty="0">
                <a:latin typeface="Arial" panose="020B0604020202020204" pitchFamily="34" charset="0"/>
                <a:cs typeface="Arial" panose="020B0604020202020204" pitchFamily="34" charset="0"/>
              </a:rPr>
              <a:t>Core values will usually be acquired from a young age, and they will provide a basis for the rest of our values.</a:t>
            </a:r>
          </a:p>
          <a:p>
            <a:pPr>
              <a:lnSpc>
                <a:spcPct val="90000"/>
              </a:lnSpc>
            </a:pPr>
            <a:r>
              <a:rPr lang="en-US" dirty="0">
                <a:latin typeface="Arial" panose="020B0604020202020204" pitchFamily="34" charset="0"/>
                <a:cs typeface="Arial" panose="020B0604020202020204" pitchFamily="34" charset="0"/>
              </a:rPr>
              <a:t>Values are often based on culture, ethnicity, demographics and other factors such as peers.</a:t>
            </a:r>
          </a:p>
          <a:p>
            <a:pPr>
              <a:lnSpc>
                <a:spcPct val="90000"/>
              </a:lnSpc>
            </a:pPr>
            <a:endParaRPr lang="en-US" sz="1200" dirty="0">
              <a:latin typeface="Arial" panose="020B0604020202020204" pitchFamily="34" charset="0"/>
              <a:cs typeface="Arial" panose="020B0604020202020204" pitchFamily="34" charset="0"/>
            </a:endParaRPr>
          </a:p>
          <a:p>
            <a:pPr marL="0" indent="0">
              <a:lnSpc>
                <a:spcPct val="90000"/>
              </a:lnSpc>
              <a:buNone/>
            </a:pPr>
            <a:endParaRPr lang="en-US" sz="1200"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26152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latin typeface="Arial" panose="020B0604020202020204" pitchFamily="34" charset="0"/>
                <a:cs typeface="Arial" panose="020B0604020202020204" pitchFamily="34" charset="0"/>
              </a:rPr>
              <a:t>Health Literacy Levels</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8" y="1376928"/>
            <a:ext cx="7576087" cy="4001095"/>
          </a:xfrm>
          <a:prstGeom prst="rect">
            <a:avLst/>
          </a:prstGeom>
        </p:spPr>
        <p:txBody>
          <a:bodyPr wrap="square">
            <a:spAutoFit/>
          </a:bodyPr>
          <a:lstStyle/>
          <a:p>
            <a:pPr>
              <a:lnSpc>
                <a:spcPct val="90000"/>
              </a:lnSpc>
            </a:pPr>
            <a:r>
              <a:rPr lang="en-US" sz="2000" b="1" u="sng" dirty="0"/>
              <a:t>Level 3: Critical Health Literacy</a:t>
            </a:r>
          </a:p>
          <a:p>
            <a:pPr>
              <a:lnSpc>
                <a:spcPct val="90000"/>
              </a:lnSpc>
            </a:pPr>
            <a:endParaRPr lang="en-US" sz="2000" dirty="0"/>
          </a:p>
          <a:p>
            <a:r>
              <a:rPr lang="en-US" sz="2000" dirty="0">
                <a:latin typeface="Arial" panose="020B0604020202020204" pitchFamily="34" charset="0"/>
                <a:cs typeface="Arial" panose="020B0604020202020204" pitchFamily="34" charset="0"/>
              </a:rPr>
              <a:t>The awareness of the relationship between language and power. People can look at health information with discernment and judgment in order to ensure that they are not manipulated by the media to act in certain ways.</a:t>
            </a:r>
            <a:r>
              <a:rPr lang="en-US" sz="2000" dirty="0"/>
              <a:t> </a:t>
            </a:r>
          </a:p>
          <a:p>
            <a:r>
              <a:rPr lang="en-US" sz="2000" dirty="0"/>
              <a:t>At this level, people will have the cognition and skills to “initiate social and political action for health outcomes”.  These people use their understanding of social, environmental and economic determinants of health to seek change for the good of the community.</a:t>
            </a:r>
          </a:p>
          <a:p>
            <a:endParaRPr lang="en-AU" sz="2000" dirty="0">
              <a:latin typeface="Arial" panose="020B0604020202020204" pitchFamily="34" charset="0"/>
              <a:cs typeface="Arial" panose="020B0604020202020204" pitchFamily="34" charset="0"/>
            </a:endParaRPr>
          </a:p>
          <a:p>
            <a:pPr lvl="1">
              <a:lnSpc>
                <a:spcPct val="90000"/>
              </a:lnSpc>
            </a:pPr>
            <a:endParaRPr lang="en-US" sz="2000" b="1" u="sng" dirty="0"/>
          </a:p>
        </p:txBody>
      </p:sp>
    </p:spTree>
    <p:extLst>
      <p:ext uri="{BB962C8B-B14F-4D97-AF65-F5344CB8AC3E}">
        <p14:creationId xmlns:p14="http://schemas.microsoft.com/office/powerpoint/2010/main" val="328865706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latin typeface="Arial" panose="020B0604020202020204" pitchFamily="34" charset="0"/>
                <a:cs typeface="Arial" panose="020B0604020202020204" pitchFamily="34" charset="0"/>
              </a:rPr>
              <a:t>Skills for Health Literacy</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8" y="1376928"/>
            <a:ext cx="7576087" cy="2985433"/>
          </a:xfrm>
          <a:prstGeom prst="rect">
            <a:avLst/>
          </a:prstGeom>
        </p:spPr>
        <p:txBody>
          <a:bodyPr wrap="square">
            <a:spAutoFit/>
          </a:bodyPr>
          <a:lstStyle/>
          <a:p>
            <a:pPr marL="800100" lvl="1" indent="-342900">
              <a:lnSpc>
                <a:spcPct val="150000"/>
              </a:lnSpc>
              <a:buAutoNum type="arabicPeriod"/>
            </a:pPr>
            <a:r>
              <a:rPr lang="en-US" sz="2000" dirty="0">
                <a:latin typeface="Arial" panose="020B0604020202020204" pitchFamily="34" charset="0"/>
                <a:cs typeface="Arial" panose="020B0604020202020204" pitchFamily="34" charset="0"/>
              </a:rPr>
              <a:t>Access health information</a:t>
            </a:r>
          </a:p>
          <a:p>
            <a:pPr marL="800100" lvl="1" indent="-342900">
              <a:lnSpc>
                <a:spcPct val="150000"/>
              </a:lnSpc>
              <a:buAutoNum type="arabicPeriod"/>
            </a:pPr>
            <a:r>
              <a:rPr lang="en-US" sz="2000" dirty="0">
                <a:latin typeface="Arial" panose="020B0604020202020204" pitchFamily="34" charset="0"/>
                <a:cs typeface="Arial" panose="020B0604020202020204" pitchFamily="34" charset="0"/>
              </a:rPr>
              <a:t>Read health information</a:t>
            </a:r>
          </a:p>
          <a:p>
            <a:pPr marL="800100" lvl="1" indent="-342900">
              <a:lnSpc>
                <a:spcPct val="150000"/>
              </a:lnSpc>
              <a:buAutoNum type="arabicPeriod"/>
            </a:pPr>
            <a:r>
              <a:rPr lang="en-US" sz="2000" dirty="0">
                <a:latin typeface="Arial" panose="020B0604020202020204" pitchFamily="34" charset="0"/>
                <a:cs typeface="Arial" panose="020B0604020202020204" pitchFamily="34" charset="0"/>
              </a:rPr>
              <a:t>Comprehend health information</a:t>
            </a:r>
          </a:p>
          <a:p>
            <a:pPr marL="800100" lvl="1" indent="-342900">
              <a:lnSpc>
                <a:spcPct val="150000"/>
              </a:lnSpc>
              <a:buAutoNum type="arabicPeriod"/>
            </a:pPr>
            <a:r>
              <a:rPr lang="en-US" sz="2000" dirty="0">
                <a:latin typeface="Arial" panose="020B0604020202020204" pitchFamily="34" charset="0"/>
                <a:cs typeface="Arial" panose="020B0604020202020204" pitchFamily="34" charset="0"/>
              </a:rPr>
              <a:t>Engage in self-care </a:t>
            </a:r>
          </a:p>
          <a:p>
            <a:pPr marL="800100" lvl="1" indent="-342900">
              <a:lnSpc>
                <a:spcPct val="150000"/>
              </a:lnSpc>
              <a:buAutoNum type="arabicPeriod"/>
            </a:pPr>
            <a:r>
              <a:rPr lang="en-US" sz="2000" dirty="0">
                <a:latin typeface="Arial" panose="020B0604020202020204" pitchFamily="34" charset="0"/>
                <a:cs typeface="Arial" panose="020B0604020202020204" pitchFamily="34" charset="0"/>
              </a:rPr>
              <a:t>Engage in disease management.</a:t>
            </a:r>
            <a:endParaRPr lang="en-AU" sz="2000" dirty="0">
              <a:latin typeface="Arial" panose="020B0604020202020204" pitchFamily="34" charset="0"/>
              <a:cs typeface="Arial" panose="020B0604020202020204" pitchFamily="34" charset="0"/>
            </a:endParaRPr>
          </a:p>
          <a:p>
            <a:endParaRPr lang="en-AU" sz="2000" dirty="0">
              <a:latin typeface="Arial" panose="020B0604020202020204" pitchFamily="34" charset="0"/>
              <a:cs typeface="Arial" panose="020B0604020202020204" pitchFamily="34" charset="0"/>
            </a:endParaRPr>
          </a:p>
          <a:p>
            <a:pPr lvl="1">
              <a:lnSpc>
                <a:spcPct val="90000"/>
              </a:lnSpc>
            </a:pPr>
            <a:endParaRPr lang="en-US" sz="2000" b="1" u="sng" dirty="0"/>
          </a:p>
        </p:txBody>
      </p:sp>
      <p:pic>
        <p:nvPicPr>
          <p:cNvPr id="8" name="Picture 7">
            <a:extLst>
              <a:ext uri="{FF2B5EF4-FFF2-40B4-BE49-F238E27FC236}">
                <a16:creationId xmlns:a16="http://schemas.microsoft.com/office/drawing/2014/main" id="{E1543DD5-4DCB-4D02-888F-8F0297F7C03E}"/>
              </a:ext>
            </a:extLst>
          </p:cNvPr>
          <p:cNvPicPr>
            <a:picLocks noChangeAspect="1"/>
          </p:cNvPicPr>
          <p:nvPr/>
        </p:nvPicPr>
        <p:blipFill>
          <a:blip r:embed="rId2"/>
          <a:stretch>
            <a:fillRect/>
          </a:stretch>
        </p:blipFill>
        <p:spPr>
          <a:xfrm>
            <a:off x="2699792" y="4221088"/>
            <a:ext cx="2619375" cy="1743075"/>
          </a:xfrm>
          <a:prstGeom prst="rect">
            <a:avLst/>
          </a:prstGeom>
        </p:spPr>
      </p:pic>
      <p:pic>
        <p:nvPicPr>
          <p:cNvPr id="9" name="Picture 8">
            <a:extLst>
              <a:ext uri="{FF2B5EF4-FFF2-40B4-BE49-F238E27FC236}">
                <a16:creationId xmlns:a16="http://schemas.microsoft.com/office/drawing/2014/main" id="{D00BB8CD-77DE-4B40-A7BE-F4350D56243E}"/>
              </a:ext>
            </a:extLst>
          </p:cNvPr>
          <p:cNvPicPr>
            <a:picLocks noChangeAspect="1"/>
          </p:cNvPicPr>
          <p:nvPr/>
        </p:nvPicPr>
        <p:blipFill>
          <a:blip r:embed="rId3"/>
          <a:stretch>
            <a:fillRect/>
          </a:stretch>
        </p:blipFill>
        <p:spPr>
          <a:xfrm>
            <a:off x="6079723" y="1090002"/>
            <a:ext cx="2619375" cy="1743075"/>
          </a:xfrm>
          <a:prstGeom prst="rect">
            <a:avLst/>
          </a:prstGeom>
        </p:spPr>
      </p:pic>
    </p:spTree>
    <p:extLst>
      <p:ext uri="{BB962C8B-B14F-4D97-AF65-F5344CB8AC3E}">
        <p14:creationId xmlns:p14="http://schemas.microsoft.com/office/powerpoint/2010/main" val="179768735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latin typeface="Arial" panose="020B0604020202020204" pitchFamily="34" charset="0"/>
                <a:cs typeface="Arial" panose="020B0604020202020204" pitchFamily="34" charset="0"/>
              </a:rPr>
              <a:t>Skills for Health Literacy: Accessing</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8" y="1376928"/>
            <a:ext cx="7576087" cy="5335307"/>
          </a:xfrm>
          <a:prstGeom prst="rect">
            <a:avLst/>
          </a:prstGeom>
        </p:spPr>
        <p:txBody>
          <a:bodyPr wrap="square">
            <a:spAutoFit/>
          </a:bodyPr>
          <a:lstStyle/>
          <a:p>
            <a:pPr lvl="0">
              <a:lnSpc>
                <a:spcPct val="90000"/>
              </a:lnSpc>
            </a:pPr>
            <a:r>
              <a:rPr lang="en-US" b="1" dirty="0"/>
              <a:t>Accessing* refers to being able to obtain or retrieve the information you need. </a:t>
            </a:r>
          </a:p>
          <a:p>
            <a:pPr lvl="0">
              <a:lnSpc>
                <a:spcPct val="90000"/>
              </a:lnSpc>
            </a:pPr>
            <a:endParaRPr lang="en-US" dirty="0"/>
          </a:p>
          <a:p>
            <a:pPr lvl="0">
              <a:lnSpc>
                <a:spcPct val="90000"/>
              </a:lnSpc>
            </a:pPr>
            <a:r>
              <a:rPr lang="en-US" b="1" dirty="0"/>
              <a:t>Accessing includes:</a:t>
            </a:r>
          </a:p>
          <a:p>
            <a:pPr>
              <a:lnSpc>
                <a:spcPct val="90000"/>
              </a:lnSpc>
            </a:pPr>
            <a:r>
              <a:rPr lang="en-US" dirty="0"/>
              <a:t>Locating information (internet, library, books. Health </a:t>
            </a:r>
            <a:r>
              <a:rPr lang="en-US" dirty="0" err="1"/>
              <a:t>centres</a:t>
            </a:r>
            <a:r>
              <a:rPr lang="en-US" dirty="0"/>
              <a:t>)</a:t>
            </a:r>
          </a:p>
          <a:p>
            <a:pPr>
              <a:lnSpc>
                <a:spcPct val="90000"/>
              </a:lnSpc>
            </a:pPr>
            <a:r>
              <a:rPr lang="en-US" dirty="0"/>
              <a:t>Selecting the appropriate information</a:t>
            </a:r>
          </a:p>
          <a:p>
            <a:pPr>
              <a:lnSpc>
                <a:spcPct val="90000"/>
              </a:lnSpc>
            </a:pPr>
            <a:r>
              <a:rPr lang="en-US" dirty="0"/>
              <a:t>Considering the validity and reliability of the information (author credibility)</a:t>
            </a:r>
          </a:p>
          <a:p>
            <a:pPr>
              <a:lnSpc>
                <a:spcPct val="90000"/>
              </a:lnSpc>
            </a:pPr>
            <a:r>
              <a:rPr lang="en-US" dirty="0"/>
              <a:t>Having the right to own/read the information (some journal articles are not open to the public)</a:t>
            </a:r>
          </a:p>
          <a:p>
            <a:pPr>
              <a:lnSpc>
                <a:spcPct val="90000"/>
              </a:lnSpc>
            </a:pPr>
            <a:r>
              <a:rPr lang="en-US" dirty="0">
                <a:latin typeface="Arial" panose="020B0604020202020204" pitchFamily="34" charset="0"/>
                <a:cs typeface="Arial" panose="020B0604020202020204" pitchFamily="34" charset="0"/>
              </a:rPr>
              <a:t>The individual must also be able to have the rights to access information about their health (e.g. their own health records or blood test results)</a:t>
            </a:r>
          </a:p>
          <a:p>
            <a:pPr>
              <a:lnSpc>
                <a:spcPct val="90000"/>
              </a:lnSpc>
            </a:pPr>
            <a:endParaRPr lang="en-US" dirty="0"/>
          </a:p>
          <a:p>
            <a:pPr>
              <a:lnSpc>
                <a:spcPct val="90000"/>
              </a:lnSpc>
            </a:pPr>
            <a:r>
              <a:rPr lang="en-US" dirty="0"/>
              <a:t>E.g. Google searching “should I get the flu jab” will likely bring up different pages than “risks associated with influenza vaccine”</a:t>
            </a:r>
          </a:p>
          <a:p>
            <a:pPr>
              <a:lnSpc>
                <a:spcPct val="90000"/>
              </a:lnSpc>
            </a:pPr>
            <a:endParaRPr lang="en-US" sz="1600" dirty="0"/>
          </a:p>
          <a:p>
            <a:pPr>
              <a:lnSpc>
                <a:spcPct val="90000"/>
              </a:lnSpc>
            </a:pPr>
            <a:endParaRPr lang="en-US" sz="1700" dirty="0">
              <a:latin typeface="Arial" panose="020B0604020202020204" pitchFamily="34" charset="0"/>
              <a:cs typeface="Arial" panose="020B0604020202020204" pitchFamily="34" charset="0"/>
            </a:endParaRPr>
          </a:p>
          <a:p>
            <a:pPr lvl="1">
              <a:lnSpc>
                <a:spcPct val="150000"/>
              </a:lnSpc>
            </a:pPr>
            <a:endParaRPr lang="en-AU" sz="2000" dirty="0">
              <a:latin typeface="Arial" panose="020B0604020202020204" pitchFamily="34" charset="0"/>
              <a:cs typeface="Arial" panose="020B0604020202020204" pitchFamily="34" charset="0"/>
            </a:endParaRPr>
          </a:p>
          <a:p>
            <a:endParaRPr lang="en-AU" sz="2000" dirty="0">
              <a:latin typeface="Arial" panose="020B0604020202020204" pitchFamily="34" charset="0"/>
              <a:cs typeface="Arial" panose="020B0604020202020204" pitchFamily="34" charset="0"/>
            </a:endParaRPr>
          </a:p>
          <a:p>
            <a:pPr lvl="1">
              <a:lnSpc>
                <a:spcPct val="90000"/>
              </a:lnSpc>
            </a:pPr>
            <a:endParaRPr lang="en-US" sz="2000" b="1" u="sng" dirty="0"/>
          </a:p>
        </p:txBody>
      </p:sp>
    </p:spTree>
    <p:extLst>
      <p:ext uri="{BB962C8B-B14F-4D97-AF65-F5344CB8AC3E}">
        <p14:creationId xmlns:p14="http://schemas.microsoft.com/office/powerpoint/2010/main" val="317815816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63587" y="513125"/>
            <a:ext cx="7560840" cy="624908"/>
          </a:xfrm>
        </p:spPr>
        <p:txBody>
          <a:bodyPr>
            <a:noAutofit/>
          </a:bodyPr>
          <a:lstStyle/>
          <a:p>
            <a:r>
              <a:rPr lang="en-US" sz="3200" dirty="0">
                <a:latin typeface="Arial" panose="020B0604020202020204" pitchFamily="34" charset="0"/>
                <a:cs typeface="Arial" panose="020B0604020202020204" pitchFamily="34" charset="0"/>
              </a:rPr>
              <a:t>Skills for Health Literacy: Reading</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8" y="1376928"/>
            <a:ext cx="7576087" cy="6032421"/>
          </a:xfrm>
          <a:prstGeom prst="rect">
            <a:avLst/>
          </a:prstGeom>
        </p:spPr>
        <p:txBody>
          <a:bodyPr wrap="square">
            <a:spAutoFit/>
          </a:bodyPr>
          <a:lstStyle/>
          <a:p>
            <a:r>
              <a:rPr lang="en-US" dirty="0">
                <a:latin typeface="Arial" panose="020B0604020202020204" pitchFamily="34" charset="0"/>
                <a:cs typeface="Arial" panose="020B0604020202020204" pitchFamily="34" charset="0"/>
              </a:rPr>
              <a:t>A person needs to be able to read health information that they have access to.</a:t>
            </a:r>
          </a:p>
          <a:p>
            <a:endParaRPr lang="en-US" dirty="0">
              <a:latin typeface="Arial" panose="020B0604020202020204" pitchFamily="34" charset="0"/>
              <a:cs typeface="Arial" panose="020B0604020202020204" pitchFamily="34" charset="0"/>
            </a:endParaRPr>
          </a:p>
          <a:p>
            <a:pPr lvl="0" defTabSz="914400">
              <a:spcBef>
                <a:spcPts val="900"/>
              </a:spcBef>
              <a:buClr>
                <a:srgbClr val="000000">
                  <a:lumMod val="85000"/>
                  <a:lumOff val="15000"/>
                </a:srgbClr>
              </a:buClr>
            </a:pPr>
            <a:r>
              <a:rPr lang="en-AU" b="1" dirty="0">
                <a:solidFill>
                  <a:srgbClr val="000000"/>
                </a:solidFill>
                <a:latin typeface="Arial" panose="020B0604020202020204" pitchFamily="34" charset="0"/>
                <a:cs typeface="Arial" panose="020B0604020202020204" pitchFamily="34" charset="0"/>
              </a:rPr>
              <a:t>Reading includes: </a:t>
            </a:r>
          </a:p>
          <a:p>
            <a:pPr marL="182880" lvl="0" indent="-182880" defTabSz="914400">
              <a:spcBef>
                <a:spcPts val="900"/>
              </a:spcBef>
              <a:buClr>
                <a:srgbClr val="000000">
                  <a:lumMod val="85000"/>
                  <a:lumOff val="15000"/>
                </a:srgbClr>
              </a:buClr>
              <a:buFont typeface="Garamond" pitchFamily="18" charset="0"/>
              <a:buChar char="◦"/>
            </a:pPr>
            <a:r>
              <a:rPr lang="en-AU" dirty="0">
                <a:solidFill>
                  <a:srgbClr val="000000"/>
                </a:solidFill>
                <a:latin typeface="Arial" panose="020B0604020202020204" pitchFamily="34" charset="0"/>
                <a:cs typeface="Arial" panose="020B0604020202020204" pitchFamily="34" charset="0"/>
              </a:rPr>
              <a:t>The information being available in the right language</a:t>
            </a:r>
          </a:p>
          <a:p>
            <a:pPr marL="182880" lvl="0" indent="-182880" defTabSz="914400">
              <a:spcBef>
                <a:spcPts val="900"/>
              </a:spcBef>
              <a:buClr>
                <a:srgbClr val="000000">
                  <a:lumMod val="85000"/>
                  <a:lumOff val="15000"/>
                </a:srgbClr>
              </a:buClr>
              <a:buFont typeface="Garamond" pitchFamily="18" charset="0"/>
              <a:buChar char="◦"/>
            </a:pPr>
            <a:r>
              <a:rPr lang="en-AU" dirty="0">
                <a:solidFill>
                  <a:srgbClr val="000000"/>
                </a:solidFill>
                <a:latin typeface="Arial" panose="020B0604020202020204" pitchFamily="34" charset="0"/>
                <a:cs typeface="Arial" panose="020B0604020202020204" pitchFamily="34" charset="0"/>
              </a:rPr>
              <a:t>The individual’s reading level must be able to read the jargon and health terminology</a:t>
            </a:r>
          </a:p>
          <a:p>
            <a:pPr marL="182880" lvl="0" indent="-182880" defTabSz="914400">
              <a:spcBef>
                <a:spcPts val="900"/>
              </a:spcBef>
              <a:buClr>
                <a:srgbClr val="000000">
                  <a:lumMod val="85000"/>
                  <a:lumOff val="15000"/>
                </a:srgbClr>
              </a:buClr>
              <a:buFont typeface="Garamond" pitchFamily="18" charset="0"/>
              <a:buChar char="◦"/>
            </a:pPr>
            <a:r>
              <a:rPr lang="en-AU" dirty="0">
                <a:solidFill>
                  <a:srgbClr val="000000"/>
                </a:solidFill>
                <a:latin typeface="Arial" panose="020B0604020202020204" pitchFamily="34" charset="0"/>
                <a:cs typeface="Arial" panose="020B0604020202020204" pitchFamily="34" charset="0"/>
              </a:rPr>
              <a:t>Often health information presented by doctors/health professionals is written at a level much too sophisticated for the patients reading level.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Example? </a:t>
            </a:r>
          </a:p>
          <a:p>
            <a:r>
              <a:rPr lang="en-US" dirty="0">
                <a:latin typeface="Arial" panose="020B0604020202020204" pitchFamily="34" charset="0"/>
                <a:cs typeface="Arial" panose="020B0604020202020204" pitchFamily="34" charset="0"/>
              </a:rPr>
              <a:t>Physio “Just do some proprioceptive </a:t>
            </a:r>
          </a:p>
          <a:p>
            <a:r>
              <a:rPr lang="en-US" dirty="0">
                <a:latin typeface="Arial" panose="020B0604020202020204" pitchFamily="34" charset="0"/>
                <a:cs typeface="Arial" panose="020B0604020202020204" pitchFamily="34" charset="0"/>
              </a:rPr>
              <a:t>neuromuscular facilitation three </a:t>
            </a:r>
          </a:p>
          <a:p>
            <a:r>
              <a:rPr lang="en-US" dirty="0">
                <a:latin typeface="Arial" panose="020B0604020202020204" pitchFamily="34" charset="0"/>
                <a:cs typeface="Arial" panose="020B0604020202020204" pitchFamily="34" charset="0"/>
              </a:rPr>
              <a:t>times a week for 2 weeks”</a:t>
            </a:r>
            <a:endParaRPr lang="en-AU" dirty="0">
              <a:latin typeface="Arial" panose="020B0604020202020204" pitchFamily="34" charset="0"/>
              <a:cs typeface="Arial" panose="020B0604020202020204" pitchFamily="34" charset="0"/>
            </a:endParaRPr>
          </a:p>
          <a:p>
            <a:endParaRPr lang="en-US" dirty="0"/>
          </a:p>
          <a:p>
            <a:endParaRPr lang="en-AU" dirty="0"/>
          </a:p>
          <a:p>
            <a:pPr lvl="1">
              <a:lnSpc>
                <a:spcPct val="150000"/>
              </a:lnSpc>
            </a:pPr>
            <a:endParaRPr lang="en-AU" sz="2000" dirty="0">
              <a:latin typeface="Arial" panose="020B0604020202020204" pitchFamily="34" charset="0"/>
              <a:cs typeface="Arial" panose="020B0604020202020204" pitchFamily="34" charset="0"/>
            </a:endParaRPr>
          </a:p>
          <a:p>
            <a:endParaRPr lang="en-AU" sz="2000" dirty="0">
              <a:latin typeface="Arial" panose="020B0604020202020204" pitchFamily="34" charset="0"/>
              <a:cs typeface="Arial" panose="020B0604020202020204" pitchFamily="34" charset="0"/>
            </a:endParaRPr>
          </a:p>
          <a:p>
            <a:pPr lvl="1">
              <a:lnSpc>
                <a:spcPct val="90000"/>
              </a:lnSpc>
            </a:pPr>
            <a:endParaRPr lang="en-US" sz="2000" b="1" u="sng" dirty="0"/>
          </a:p>
        </p:txBody>
      </p:sp>
      <p:pic>
        <p:nvPicPr>
          <p:cNvPr id="8" name="Picture 7" descr="A picture containing indoor, sitting, laying, woman&#10;&#10;Description automatically generated">
            <a:extLst>
              <a:ext uri="{FF2B5EF4-FFF2-40B4-BE49-F238E27FC236}">
                <a16:creationId xmlns:a16="http://schemas.microsoft.com/office/drawing/2014/main" id="{3F2BC102-17E7-4089-94B2-F34AC73BD274}"/>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549938" y="4346712"/>
            <a:ext cx="3048000" cy="1977390"/>
          </a:xfrm>
          <a:prstGeom prst="rect">
            <a:avLst/>
          </a:prstGeom>
        </p:spPr>
      </p:pic>
      <p:sp>
        <p:nvSpPr>
          <p:cNvPr id="9" name="TextBox 8">
            <a:extLst>
              <a:ext uri="{FF2B5EF4-FFF2-40B4-BE49-F238E27FC236}">
                <a16:creationId xmlns:a16="http://schemas.microsoft.com/office/drawing/2014/main" id="{030526A3-4629-4745-ABFD-66FF63D39476}"/>
              </a:ext>
            </a:extLst>
          </p:cNvPr>
          <p:cNvSpPr txBox="1"/>
          <p:nvPr/>
        </p:nvSpPr>
        <p:spPr>
          <a:xfrm>
            <a:off x="5759450" y="6344353"/>
            <a:ext cx="3048000" cy="369332"/>
          </a:xfrm>
          <a:prstGeom prst="rect">
            <a:avLst/>
          </a:prstGeom>
          <a:noFill/>
        </p:spPr>
        <p:txBody>
          <a:bodyPr wrap="square" rtlCol="0">
            <a:spAutoFit/>
          </a:bodyPr>
          <a:lstStyle/>
          <a:p>
            <a:r>
              <a:rPr lang="en-AU" sz="900" dirty="0">
                <a:hlinkClick r:id="rId3" tooltip="https://blog.ahamyoga.com/2016/01/best-hamstring-pose/"/>
              </a:rPr>
              <a:t>This Photo</a:t>
            </a:r>
            <a:r>
              <a:rPr lang="en-AU" sz="900" dirty="0"/>
              <a:t> by Unknown Author is licensed under </a:t>
            </a:r>
            <a:r>
              <a:rPr lang="en-AU" sz="900" dirty="0">
                <a:hlinkClick r:id="rId4" tooltip="https://creativecommons.org/licenses/by-nc-nd/3.0/"/>
              </a:rPr>
              <a:t>CC BY-NC-ND</a:t>
            </a:r>
            <a:endParaRPr lang="en-AU" sz="900" dirty="0"/>
          </a:p>
        </p:txBody>
      </p:sp>
    </p:spTree>
    <p:extLst>
      <p:ext uri="{BB962C8B-B14F-4D97-AF65-F5344CB8AC3E}">
        <p14:creationId xmlns:p14="http://schemas.microsoft.com/office/powerpoint/2010/main" val="268788834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755575" y="298839"/>
            <a:ext cx="7704857" cy="624908"/>
          </a:xfrm>
        </p:spPr>
        <p:txBody>
          <a:bodyPr>
            <a:noAutofit/>
          </a:bodyPr>
          <a:lstStyle/>
          <a:p>
            <a:r>
              <a:rPr lang="en-US" sz="3200" dirty="0">
                <a:latin typeface="Arial" panose="020B0604020202020204" pitchFamily="34" charset="0"/>
                <a:cs typeface="Arial" panose="020B0604020202020204" pitchFamily="34" charset="0"/>
              </a:rPr>
              <a:t>Skills for Health Literacy: Comprehending</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8" y="1124744"/>
            <a:ext cx="5993101" cy="5355312"/>
          </a:xfrm>
          <a:prstGeom prst="rect">
            <a:avLst/>
          </a:prstGeom>
        </p:spPr>
        <p:txBody>
          <a:bodyPr wrap="square">
            <a:spAutoFit/>
          </a:bodyPr>
          <a:lstStyle/>
          <a:p>
            <a:pPr>
              <a:lnSpc>
                <a:spcPct val="90000"/>
              </a:lnSpc>
            </a:pPr>
            <a:r>
              <a:rPr lang="en-US" sz="2000" dirty="0"/>
              <a:t>Comprehending means “to grasp the content” or “to understand”</a:t>
            </a:r>
          </a:p>
          <a:p>
            <a:pPr>
              <a:lnSpc>
                <a:spcPct val="90000"/>
              </a:lnSpc>
            </a:pPr>
            <a:endParaRPr lang="en-US" sz="2000" dirty="0">
              <a:latin typeface="Arial" panose="020B0604020202020204" pitchFamily="34" charset="0"/>
              <a:cs typeface="Arial" panose="020B0604020202020204" pitchFamily="34" charset="0"/>
            </a:endParaRPr>
          </a:p>
          <a:p>
            <a:pPr>
              <a:lnSpc>
                <a:spcPct val="90000"/>
              </a:lnSpc>
            </a:pPr>
            <a:r>
              <a:rPr lang="en-US" sz="2000" dirty="0">
                <a:latin typeface="Arial" panose="020B0604020202020204" pitchFamily="34" charset="0"/>
                <a:cs typeface="Arial" panose="020B0604020202020204" pitchFamily="34" charset="0"/>
              </a:rPr>
              <a:t>People must be able to put their health advice into practice.</a:t>
            </a:r>
          </a:p>
          <a:p>
            <a:pPr>
              <a:lnSpc>
                <a:spcPct val="90000"/>
              </a:lnSpc>
            </a:pPr>
            <a:endParaRPr lang="en-US" sz="2000" dirty="0">
              <a:latin typeface="Arial" panose="020B0604020202020204" pitchFamily="34" charset="0"/>
              <a:cs typeface="Arial" panose="020B0604020202020204" pitchFamily="34" charset="0"/>
            </a:endParaRPr>
          </a:p>
          <a:p>
            <a:pPr>
              <a:lnSpc>
                <a:spcPct val="90000"/>
              </a:lnSpc>
            </a:pPr>
            <a:r>
              <a:rPr lang="en-US" sz="2000" dirty="0">
                <a:latin typeface="Arial" panose="020B0604020202020204" pitchFamily="34" charset="0"/>
                <a:cs typeface="Arial" panose="020B0604020202020204" pitchFamily="34" charset="0"/>
              </a:rPr>
              <a:t>Who has left the doctor before feeling confused?</a:t>
            </a:r>
          </a:p>
          <a:p>
            <a:pPr lvl="0"/>
            <a:endParaRPr lang="en-US" sz="2000" dirty="0"/>
          </a:p>
          <a:p>
            <a:pPr lvl="0"/>
            <a:r>
              <a:rPr lang="en-US" sz="2000" dirty="0"/>
              <a:t>Comprehending includes:</a:t>
            </a:r>
          </a:p>
          <a:p>
            <a:r>
              <a:rPr lang="en-US" sz="2000" dirty="0"/>
              <a:t>Able to put into practice the things you have read (application of information to a unique situation)</a:t>
            </a:r>
          </a:p>
          <a:p>
            <a:endParaRPr lang="en-US" sz="2000" dirty="0"/>
          </a:p>
          <a:p>
            <a:r>
              <a:rPr lang="en-US" sz="2000" dirty="0"/>
              <a:t>E.g. understanding that if you are an adult the dosage of a given medicine is different than a child, and therefore taking the correct dose.</a:t>
            </a:r>
          </a:p>
          <a:p>
            <a:pPr>
              <a:lnSpc>
                <a:spcPct val="90000"/>
              </a:lnSpc>
            </a:pPr>
            <a:endParaRPr lang="en-AU" sz="2000" dirty="0">
              <a:latin typeface="Arial" panose="020B0604020202020204" pitchFamily="34" charset="0"/>
              <a:cs typeface="Arial" panose="020B0604020202020204" pitchFamily="34" charset="0"/>
            </a:endParaRPr>
          </a:p>
          <a:p>
            <a:endParaRPr lang="en-AU" sz="2000" dirty="0">
              <a:latin typeface="Arial" panose="020B0604020202020204" pitchFamily="34" charset="0"/>
              <a:cs typeface="Arial" panose="020B0604020202020204" pitchFamily="34" charset="0"/>
            </a:endParaRPr>
          </a:p>
          <a:p>
            <a:pPr lvl="1">
              <a:lnSpc>
                <a:spcPct val="90000"/>
              </a:lnSpc>
            </a:pPr>
            <a:endParaRPr lang="en-US" sz="2000" b="1" u="sng" dirty="0"/>
          </a:p>
        </p:txBody>
      </p:sp>
      <p:pic>
        <p:nvPicPr>
          <p:cNvPr id="8" name="Picture 7">
            <a:extLst>
              <a:ext uri="{FF2B5EF4-FFF2-40B4-BE49-F238E27FC236}">
                <a16:creationId xmlns:a16="http://schemas.microsoft.com/office/drawing/2014/main" id="{A642D5C4-7518-4958-AAD4-A3CEAB8D037B}"/>
              </a:ext>
            </a:extLst>
          </p:cNvPr>
          <p:cNvPicPr>
            <a:picLocks noChangeAspect="1"/>
          </p:cNvPicPr>
          <p:nvPr/>
        </p:nvPicPr>
        <p:blipFill rotWithShape="1">
          <a:blip r:embed="rId2"/>
          <a:srcRect l="17953" r="17090" b="2"/>
          <a:stretch/>
        </p:blipFill>
        <p:spPr>
          <a:xfrm>
            <a:off x="6985829" y="1531448"/>
            <a:ext cx="1783949" cy="1702721"/>
          </a:xfrm>
          <a:prstGeom prst="rect">
            <a:avLst/>
          </a:prstGeom>
        </p:spPr>
      </p:pic>
      <p:pic>
        <p:nvPicPr>
          <p:cNvPr id="9" name="Picture 8" descr="A drawing of a face&#10;&#10;Description automatically generated">
            <a:extLst>
              <a:ext uri="{FF2B5EF4-FFF2-40B4-BE49-F238E27FC236}">
                <a16:creationId xmlns:a16="http://schemas.microsoft.com/office/drawing/2014/main" id="{B5662617-D139-4B12-897F-BD419D3A8245}"/>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157" r="-2" b="-2"/>
          <a:stretch/>
        </p:blipFill>
        <p:spPr>
          <a:xfrm>
            <a:off x="6545607" y="4013200"/>
            <a:ext cx="1986832" cy="2177620"/>
          </a:xfrm>
          <a:prstGeom prst="rect">
            <a:avLst/>
          </a:prstGeom>
        </p:spPr>
      </p:pic>
      <p:sp>
        <p:nvSpPr>
          <p:cNvPr id="13" name="TextBox 12">
            <a:extLst>
              <a:ext uri="{FF2B5EF4-FFF2-40B4-BE49-F238E27FC236}">
                <a16:creationId xmlns:a16="http://schemas.microsoft.com/office/drawing/2014/main" id="{2022275F-1613-4536-B619-656DE28E8103}"/>
              </a:ext>
            </a:extLst>
          </p:cNvPr>
          <p:cNvSpPr txBox="1"/>
          <p:nvPr/>
        </p:nvSpPr>
        <p:spPr>
          <a:xfrm>
            <a:off x="9647729" y="6263499"/>
            <a:ext cx="870877" cy="523220"/>
          </a:xfrm>
          <a:prstGeom prst="rect">
            <a:avLst/>
          </a:prstGeom>
          <a:solidFill>
            <a:srgbClr val="000000"/>
          </a:solidFill>
        </p:spPr>
        <p:txBody>
          <a:bodyPr wrap="square" rtlCol="0">
            <a:spAutoFit/>
          </a:bodyPr>
          <a:lstStyle/>
          <a:p>
            <a:pPr algn="r">
              <a:spcAft>
                <a:spcPts val="600"/>
              </a:spcAft>
            </a:pPr>
            <a:r>
              <a:rPr lang="en-AU" sz="700">
                <a:solidFill>
                  <a:srgbClr val="FFFFFF"/>
                </a:solidFill>
                <a:hlinkClick r:id="rId4" tooltip="https://commons.wikimedia.org/wiki/File:No_understand.jpg">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AU" sz="700">
              <a:solidFill>
                <a:srgbClr val="FFFFFF"/>
              </a:solidFill>
            </a:endParaRPr>
          </a:p>
        </p:txBody>
      </p:sp>
    </p:spTree>
    <p:extLst>
      <p:ext uri="{BB962C8B-B14F-4D97-AF65-F5344CB8AC3E}">
        <p14:creationId xmlns:p14="http://schemas.microsoft.com/office/powerpoint/2010/main" val="151130154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63587" y="429451"/>
            <a:ext cx="7560840" cy="624908"/>
          </a:xfrm>
        </p:spPr>
        <p:txBody>
          <a:bodyPr>
            <a:noAutofit/>
          </a:bodyPr>
          <a:lstStyle/>
          <a:p>
            <a:r>
              <a:rPr lang="en-US" sz="3200" dirty="0">
                <a:latin typeface="Arial" panose="020B0604020202020204" pitchFamily="34" charset="0"/>
                <a:cs typeface="Arial" panose="020B0604020202020204" pitchFamily="34" charset="0"/>
              </a:rPr>
              <a:t>Skills for Health Literacy: Self Care</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9" y="1376928"/>
            <a:ext cx="7560840" cy="5219891"/>
          </a:xfrm>
          <a:prstGeom prst="rect">
            <a:avLst/>
          </a:prstGeom>
        </p:spPr>
        <p:txBody>
          <a:bodyPr wrap="square">
            <a:spAutoFit/>
          </a:bodyPr>
          <a:lstStyle/>
          <a:p>
            <a:pPr lvl="0">
              <a:lnSpc>
                <a:spcPct val="90000"/>
              </a:lnSpc>
            </a:pPr>
            <a:r>
              <a:rPr lang="en-US" b="1" dirty="0">
                <a:latin typeface="Arial" panose="020B0604020202020204" pitchFamily="34" charset="0"/>
                <a:cs typeface="Arial" panose="020B0604020202020204" pitchFamily="34" charset="0"/>
              </a:rPr>
              <a:t>What is self care?</a:t>
            </a:r>
          </a:p>
          <a:p>
            <a:pPr lvl="0">
              <a:lnSpc>
                <a:spcPct val="90000"/>
              </a:lnSpc>
            </a:pPr>
            <a:r>
              <a:rPr lang="en-US" dirty="0">
                <a:latin typeface="Arial" panose="020B0604020202020204" pitchFamily="34" charset="0"/>
                <a:cs typeface="Arial" panose="020B0604020202020204" pitchFamily="34" charset="0"/>
              </a:rPr>
              <a:t>Self care includes the actions that people take for themselves, their children and their families to stay healthy and well. </a:t>
            </a:r>
          </a:p>
          <a:p>
            <a:pPr lvl="0">
              <a:lnSpc>
                <a:spcPct val="90000"/>
              </a:lnSpc>
            </a:pPr>
            <a:endParaRPr lang="en-US" dirty="0">
              <a:latin typeface="Arial" panose="020B0604020202020204" pitchFamily="34" charset="0"/>
              <a:cs typeface="Arial" panose="020B0604020202020204" pitchFamily="34" charset="0"/>
            </a:endParaRPr>
          </a:p>
          <a:p>
            <a:pPr lvl="0">
              <a:lnSpc>
                <a:spcPct val="90000"/>
              </a:lnSpc>
            </a:pPr>
            <a:endParaRPr lang="en-US" dirty="0">
              <a:latin typeface="Arial" panose="020B0604020202020204" pitchFamily="34" charset="0"/>
              <a:cs typeface="Arial" panose="020B0604020202020204" pitchFamily="34" charset="0"/>
            </a:endParaRPr>
          </a:p>
          <a:p>
            <a:pPr lvl="0">
              <a:lnSpc>
                <a:spcPct val="90000"/>
              </a:lnSpc>
            </a:pPr>
            <a:r>
              <a:rPr lang="en-US" b="1" dirty="0">
                <a:latin typeface="Arial" panose="020B0604020202020204" pitchFamily="34" charset="0"/>
                <a:cs typeface="Arial" panose="020B0604020202020204" pitchFamily="34" charset="0"/>
              </a:rPr>
              <a:t>Self care includes all aspects of health:</a:t>
            </a:r>
          </a:p>
          <a:p>
            <a:pPr>
              <a:lnSpc>
                <a:spcPct val="90000"/>
              </a:lnSpc>
            </a:pPr>
            <a:r>
              <a:rPr lang="en-US" dirty="0">
                <a:latin typeface="Arial" panose="020B0604020202020204" pitchFamily="34" charset="0"/>
                <a:cs typeface="Arial" panose="020B0604020202020204" pitchFamily="34" charset="0"/>
              </a:rPr>
              <a:t>Eating healthy, nutritious diet</a:t>
            </a:r>
          </a:p>
          <a:p>
            <a:pPr>
              <a:lnSpc>
                <a:spcPct val="90000"/>
              </a:lnSpc>
            </a:pPr>
            <a:r>
              <a:rPr lang="en-US" dirty="0">
                <a:latin typeface="Arial" panose="020B0604020202020204" pitchFamily="34" charset="0"/>
                <a:cs typeface="Arial" panose="020B0604020202020204" pitchFamily="34" charset="0"/>
              </a:rPr>
              <a:t>Undergoing rehabilitation activities</a:t>
            </a:r>
            <a:r>
              <a:rPr lang="en-AU" dirty="0">
                <a:latin typeface="Arial" panose="020B0604020202020204" pitchFamily="34" charset="0"/>
                <a:cs typeface="Arial" panose="020B0604020202020204" pitchFamily="34" charset="0"/>
              </a:rPr>
              <a:t> </a:t>
            </a:r>
          </a:p>
          <a:p>
            <a:pPr>
              <a:lnSpc>
                <a:spcPct val="90000"/>
              </a:lnSpc>
            </a:pPr>
            <a:r>
              <a:rPr lang="en-AU" dirty="0">
                <a:latin typeface="Arial" panose="020B0604020202020204" pitchFamily="34" charset="0"/>
                <a:cs typeface="Arial" panose="020B0604020202020204" pitchFamily="34" charset="0"/>
              </a:rPr>
              <a:t>(like stretching and strengthening activities)</a:t>
            </a:r>
          </a:p>
          <a:p>
            <a:pPr>
              <a:lnSpc>
                <a:spcPct val="90000"/>
              </a:lnSpc>
            </a:pPr>
            <a:r>
              <a:rPr lang="en-AU" dirty="0">
                <a:latin typeface="Arial" panose="020B0604020202020204" pitchFamily="34" charset="0"/>
                <a:cs typeface="Arial" panose="020B0604020202020204" pitchFamily="34" charset="0"/>
              </a:rPr>
              <a:t>Relaxation activities </a:t>
            </a:r>
          </a:p>
          <a:p>
            <a:pPr>
              <a:lnSpc>
                <a:spcPct val="90000"/>
              </a:lnSpc>
            </a:pPr>
            <a:r>
              <a:rPr lang="en-AU" dirty="0">
                <a:latin typeface="Arial" panose="020B0604020202020204" pitchFamily="34" charset="0"/>
                <a:cs typeface="Arial" panose="020B0604020202020204" pitchFamily="34" charset="0"/>
              </a:rPr>
              <a:t>(yoga, meditation, mindfulness, massage)</a:t>
            </a:r>
          </a:p>
          <a:p>
            <a:pPr>
              <a:lnSpc>
                <a:spcPct val="90000"/>
              </a:lnSpc>
            </a:pPr>
            <a:r>
              <a:rPr lang="en-AU" dirty="0">
                <a:latin typeface="Arial" panose="020B0604020202020204" pitchFamily="34" charset="0"/>
                <a:cs typeface="Arial" panose="020B0604020202020204" pitchFamily="34" charset="0"/>
              </a:rPr>
              <a:t>Taking medication </a:t>
            </a:r>
          </a:p>
          <a:p>
            <a:pPr>
              <a:lnSpc>
                <a:spcPct val="90000"/>
              </a:lnSpc>
            </a:pPr>
            <a:r>
              <a:rPr lang="en-AU" dirty="0">
                <a:latin typeface="Arial" panose="020B0604020202020204" pitchFamily="34" charset="0"/>
                <a:cs typeface="Arial" panose="020B0604020202020204" pitchFamily="34" charset="0"/>
              </a:rPr>
              <a:t>Hygiene activities </a:t>
            </a:r>
          </a:p>
          <a:p>
            <a:pPr>
              <a:lnSpc>
                <a:spcPct val="90000"/>
              </a:lnSpc>
            </a:pPr>
            <a:r>
              <a:rPr lang="en-AU" dirty="0">
                <a:latin typeface="Arial" panose="020B0604020202020204" pitchFamily="34" charset="0"/>
                <a:cs typeface="Arial" panose="020B0604020202020204" pitchFamily="34" charset="0"/>
              </a:rPr>
              <a:t>(brushing teeth, showering, general personal maintenance)</a:t>
            </a:r>
          </a:p>
          <a:p>
            <a:pPr>
              <a:lnSpc>
                <a:spcPct val="90000"/>
              </a:lnSpc>
            </a:pPr>
            <a:r>
              <a:rPr lang="en-AU" dirty="0">
                <a:latin typeface="Arial" panose="020B0604020202020204" pitchFamily="34" charset="0"/>
                <a:cs typeface="Arial" panose="020B0604020202020204" pitchFamily="34" charset="0"/>
              </a:rPr>
              <a:t>Self screening (self examination for skin and breast health)</a:t>
            </a:r>
          </a:p>
          <a:p>
            <a:pPr>
              <a:lnSpc>
                <a:spcPct val="90000"/>
              </a:lnSpc>
            </a:pPr>
            <a:r>
              <a:rPr lang="en-AU" dirty="0">
                <a:latin typeface="Arial" panose="020B0604020202020204" pitchFamily="34" charset="0"/>
                <a:cs typeface="Arial" panose="020B0604020202020204" pitchFamily="34" charset="0"/>
              </a:rPr>
              <a:t>Sleep!</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AU" sz="2000" dirty="0">
              <a:latin typeface="Arial" panose="020B0604020202020204" pitchFamily="34" charset="0"/>
              <a:cs typeface="Arial" panose="020B0604020202020204" pitchFamily="34" charset="0"/>
            </a:endParaRPr>
          </a:p>
          <a:p>
            <a:pPr lvl="1">
              <a:lnSpc>
                <a:spcPct val="90000"/>
              </a:lnSpc>
            </a:pPr>
            <a:endParaRPr lang="en-US" sz="2000" b="1" u="sng" dirty="0"/>
          </a:p>
        </p:txBody>
      </p:sp>
      <p:pic>
        <p:nvPicPr>
          <p:cNvPr id="4" name="Picture 3" descr="A picture containing person, indoor, teeth, man&#10;&#10;Description automatically generated">
            <a:extLst>
              <a:ext uri="{FF2B5EF4-FFF2-40B4-BE49-F238E27FC236}">
                <a16:creationId xmlns:a16="http://schemas.microsoft.com/office/drawing/2014/main" id="{AFE62DEC-D085-4823-B461-5AEAC0BF9B0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158283" y="2187490"/>
            <a:ext cx="2556283" cy="1885258"/>
          </a:xfrm>
          <a:prstGeom prst="rect">
            <a:avLst/>
          </a:prstGeom>
        </p:spPr>
      </p:pic>
      <p:sp>
        <p:nvSpPr>
          <p:cNvPr id="5" name="TextBox 4">
            <a:extLst>
              <a:ext uri="{FF2B5EF4-FFF2-40B4-BE49-F238E27FC236}">
                <a16:creationId xmlns:a16="http://schemas.microsoft.com/office/drawing/2014/main" id="{1F97B7A5-14C4-4ED0-AADA-58DF24E4D7EE}"/>
              </a:ext>
            </a:extLst>
          </p:cNvPr>
          <p:cNvSpPr txBox="1"/>
          <p:nvPr/>
        </p:nvSpPr>
        <p:spPr>
          <a:xfrm>
            <a:off x="6302485" y="4083494"/>
            <a:ext cx="2100064" cy="369332"/>
          </a:xfrm>
          <a:prstGeom prst="rect">
            <a:avLst/>
          </a:prstGeom>
          <a:noFill/>
        </p:spPr>
        <p:txBody>
          <a:bodyPr wrap="square" rtlCol="0">
            <a:spAutoFit/>
          </a:bodyPr>
          <a:lstStyle/>
          <a:p>
            <a:r>
              <a:rPr lang="en-AU" sz="900" dirty="0">
                <a:hlinkClick r:id="rId3" tooltip="http://bmawufbp.blogspot.com/2012/06/black-love-our-issues-and-solutions.html"/>
              </a:rPr>
              <a:t>This Photo</a:t>
            </a:r>
            <a:r>
              <a:rPr lang="en-AU" sz="900" dirty="0"/>
              <a:t> by Unknown Author is licensed under </a:t>
            </a:r>
            <a:r>
              <a:rPr lang="en-AU" sz="900" dirty="0">
                <a:hlinkClick r:id="rId4" tooltip="https://creativecommons.org/licenses/by-nd/3.0/"/>
              </a:rPr>
              <a:t>CC BY-ND</a:t>
            </a:r>
            <a:endParaRPr lang="en-AU" sz="900" dirty="0"/>
          </a:p>
        </p:txBody>
      </p:sp>
    </p:spTree>
    <p:extLst>
      <p:ext uri="{BB962C8B-B14F-4D97-AF65-F5344CB8AC3E}">
        <p14:creationId xmlns:p14="http://schemas.microsoft.com/office/powerpoint/2010/main" val="176128681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63587" y="429451"/>
            <a:ext cx="7560840" cy="624908"/>
          </a:xfrm>
        </p:spPr>
        <p:txBody>
          <a:bodyPr>
            <a:noAutofit/>
          </a:bodyPr>
          <a:lstStyle/>
          <a:p>
            <a:r>
              <a:rPr lang="en-US" sz="3200" dirty="0">
                <a:latin typeface="Arial" panose="020B0604020202020204" pitchFamily="34" charset="0"/>
                <a:cs typeface="Arial" panose="020B0604020202020204" pitchFamily="34" charset="0"/>
              </a:rPr>
              <a:t>Another perspective on self care…</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683568" y="1035967"/>
            <a:ext cx="7776864" cy="5016758"/>
          </a:xfrm>
          <a:prstGeom prst="rect">
            <a:avLst/>
          </a:prstGeom>
        </p:spPr>
        <p:txBody>
          <a:bodyPr wrap="square">
            <a:spAutoFit/>
          </a:bodyPr>
          <a:lstStyle/>
          <a:p>
            <a:r>
              <a:rPr lang="en-US" sz="1600" dirty="0">
                <a:latin typeface="Arial" panose="020B0604020202020204" pitchFamily="34" charset="0"/>
                <a:cs typeface="Arial" panose="020B0604020202020204" pitchFamily="34" charset="0"/>
              </a:rPr>
              <a:t>“Self-care is often a very unbeautiful thing. </a:t>
            </a:r>
          </a:p>
          <a:p>
            <a:r>
              <a:rPr lang="en-US" sz="1600" dirty="0">
                <a:latin typeface="Arial" panose="020B0604020202020204" pitchFamily="34" charset="0"/>
                <a:cs typeface="Arial" panose="020B0604020202020204" pitchFamily="34" charset="0"/>
              </a:rPr>
              <a:t>It is making a spreadsheet of your debt and enforcing a morning routine and cooking yourself healthy meals and no longer just running from your problems and calling the distraction a solution. </a:t>
            </a:r>
          </a:p>
          <a:p>
            <a:r>
              <a:rPr lang="en-US" sz="1600" dirty="0">
                <a:latin typeface="Arial" panose="020B0604020202020204" pitchFamily="34" charset="0"/>
                <a:cs typeface="Arial" panose="020B0604020202020204" pitchFamily="34" charset="0"/>
              </a:rPr>
              <a:t>It is often doing the ugliest thing that you have to do, like swear through another workout or tell a toxic friend you don’t want to see them anymore or get a second job so you can have a savings account or figure out a way to accept yourself so that you’re not constantly exhausted from trying to be everything, all the time and then needed to take deliberate, mandated break from living to do basic things like drop some oil into a bath and read Marie Claire and turn your phone off for the day. </a:t>
            </a:r>
          </a:p>
          <a:p>
            <a:r>
              <a:rPr lang="en-US" sz="1600" dirty="0">
                <a:latin typeface="Arial" panose="020B0604020202020204" pitchFamily="34" charset="0"/>
                <a:cs typeface="Arial" panose="020B0604020202020204" pitchFamily="34" charset="0"/>
              </a:rPr>
              <a:t>A world in which self-care has to be such a trendy topic is a world that is sick. Self-care should not be something we resort to because we are so absolutely exhausted that we need some reprieve from our own relentless internal pressure.</a:t>
            </a:r>
          </a:p>
          <a:p>
            <a:r>
              <a:rPr lang="en-US" sz="1600" dirty="0">
                <a:latin typeface="Arial" panose="020B0604020202020204" pitchFamily="34" charset="0"/>
                <a:cs typeface="Arial" panose="020B0604020202020204" pitchFamily="34" charset="0"/>
              </a:rPr>
              <a:t>True self-care is not salt baths and chocolate cake, it is making the choice to build a life you don’t need to regularly escape from.  And that often takes doing the thing you least want to do.</a:t>
            </a:r>
          </a:p>
          <a:p>
            <a:r>
              <a:rPr lang="en-US" sz="1600" dirty="0">
                <a:latin typeface="Arial" panose="020B0604020202020204" pitchFamily="34" charset="0"/>
                <a:cs typeface="Arial" panose="020B0604020202020204" pitchFamily="34" charset="0"/>
              </a:rPr>
              <a:t>It often means looking your failures and disappointments square in the eye and re-strategizing. It is not satiating your immediate desires, It is letting go. It is choosing new, It is disappointing some people. It is making sacrifices for others. It is living a way that other people wont’ so maybe you can live in a way that other people can’t...</a:t>
            </a:r>
            <a:endParaRPr lang="en-AU"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3113986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63587" y="429451"/>
            <a:ext cx="7560840" cy="624908"/>
          </a:xfrm>
        </p:spPr>
        <p:txBody>
          <a:bodyPr>
            <a:noAutofit/>
          </a:bodyPr>
          <a:lstStyle/>
          <a:p>
            <a:r>
              <a:rPr lang="en-US" sz="3200" dirty="0">
                <a:latin typeface="Arial" panose="020B0604020202020204" pitchFamily="34" charset="0"/>
                <a:cs typeface="Arial" panose="020B0604020202020204" pitchFamily="34" charset="0"/>
              </a:rPr>
              <a:t>Another perspective on self care…</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1140E92A-B511-488E-888B-08978E71C24F}"/>
              </a:ext>
            </a:extLst>
          </p:cNvPr>
          <p:cNvSpPr/>
          <p:nvPr/>
        </p:nvSpPr>
        <p:spPr>
          <a:xfrm>
            <a:off x="755575" y="1054359"/>
            <a:ext cx="7776863" cy="5509200"/>
          </a:xfrm>
          <a:prstGeom prst="rect">
            <a:avLst/>
          </a:prstGeom>
        </p:spPr>
        <p:txBody>
          <a:bodyPr wrap="square">
            <a:spAutoFit/>
          </a:bodyPr>
          <a:lstStyle/>
          <a:p>
            <a:r>
              <a:rPr lang="en-US" sz="1600" dirty="0">
                <a:latin typeface="Arial" panose="020B0604020202020204" pitchFamily="34" charset="0"/>
                <a:cs typeface="Arial" panose="020B0604020202020204" pitchFamily="34" charset="0"/>
              </a:rPr>
              <a:t>…It is letting yourself be normal. Regular. Unexceptional. It is sometimes having a dirty kitchen and deciding your ultimate goal in life isn’t going to be having abs and keeping up with your fake friends. It is deciding how much of your anxiety comes from not actualizing your latent potential, and how much comes from the way you were being trained to think before you even knew what was happening. </a:t>
            </a:r>
          </a:p>
          <a:p>
            <a:r>
              <a:rPr lang="en-US" sz="1600" dirty="0">
                <a:latin typeface="Arial" panose="020B0604020202020204" pitchFamily="34" charset="0"/>
                <a:cs typeface="Arial" panose="020B0604020202020204" pitchFamily="34" charset="0"/>
              </a:rPr>
              <a:t>If you find yourself having to regularly indulge in consumer self-care, it’s because you are disconnected from actual self-care, which has very little to do with ‘treating yourself’ and a whole lot to do with parenting yourself and making long-term choices for your long-term wellness. </a:t>
            </a:r>
          </a:p>
          <a:p>
            <a:r>
              <a:rPr lang="en-US" sz="1600" dirty="0">
                <a:latin typeface="Arial" panose="020B0604020202020204" pitchFamily="34" charset="0"/>
                <a:cs typeface="Arial" panose="020B0604020202020204" pitchFamily="34" charset="0"/>
              </a:rPr>
              <a:t>It is no longer using your hectic and unreasonable life as justification for self-sabotage in the form of liquor and procrastination. It is learning how to stop trying to ‘fix yourself’ and start trying to take care of yourself…and maybe finding that taking care lovingly attends to a lot of the problems you were trying to fix in the first place. </a:t>
            </a:r>
          </a:p>
          <a:p>
            <a:r>
              <a:rPr lang="en-US" sz="1600" dirty="0">
                <a:latin typeface="Arial" panose="020B0604020202020204" pitchFamily="34" charset="0"/>
                <a:cs typeface="Arial" panose="020B0604020202020204" pitchFamily="34" charset="0"/>
              </a:rPr>
              <a:t>It means being the hero of your life, not the victim. It means rewiring what you have until your everyday life isn’t something you need therapy to recover from. It is no longer choosing a life that looks food over a life that feels good. It is giving the hell up on some goals so you can care about others It is being honest ever if that means you aren’t universally liked. It is meeting your own needs so you aren’t anxious and dependent on other people. </a:t>
            </a:r>
          </a:p>
          <a:p>
            <a:r>
              <a:rPr lang="en-US" sz="1600" dirty="0">
                <a:latin typeface="Arial" panose="020B0604020202020204" pitchFamily="34" charset="0"/>
                <a:cs typeface="Arial" panose="020B0604020202020204" pitchFamily="34" charset="0"/>
              </a:rPr>
              <a:t>It is becoming the person you know you want and are meant to be, Someone who knows that salt baths and chocolate are ways to enjoy life, not escape from it.”</a:t>
            </a:r>
          </a:p>
          <a:p>
            <a:r>
              <a:rPr lang="en-US" sz="1600" dirty="0">
                <a:latin typeface="Arial" panose="020B0604020202020204" pitchFamily="34" charset="0"/>
                <a:cs typeface="Arial" panose="020B0604020202020204" pitchFamily="34" charset="0"/>
              </a:rPr>
              <a:t>-Brianna Wiest</a:t>
            </a:r>
          </a:p>
        </p:txBody>
      </p:sp>
    </p:spTree>
    <p:extLst>
      <p:ext uri="{BB962C8B-B14F-4D97-AF65-F5344CB8AC3E}">
        <p14:creationId xmlns:p14="http://schemas.microsoft.com/office/powerpoint/2010/main" val="313446393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latin typeface="Arial" panose="020B0604020202020204" pitchFamily="34" charset="0"/>
                <a:cs typeface="Arial" panose="020B0604020202020204" pitchFamily="34" charset="0"/>
              </a:rPr>
              <a:t>Skills for Health Literacy: </a:t>
            </a:r>
            <a:br>
              <a:rPr lang="en-US" sz="3200" dirty="0">
                <a:latin typeface="Arial" panose="020B0604020202020204" pitchFamily="34" charset="0"/>
                <a:cs typeface="Arial" panose="020B0604020202020204" pitchFamily="34" charset="0"/>
              </a:rPr>
            </a:br>
            <a:r>
              <a:rPr lang="en-US" sz="3200" dirty="0">
                <a:latin typeface="Arial" panose="020B0604020202020204" pitchFamily="34" charset="0"/>
                <a:cs typeface="Arial" panose="020B0604020202020204" pitchFamily="34" charset="0"/>
              </a:rPr>
              <a:t>Disease Management</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55575" y="1406158"/>
            <a:ext cx="7776864" cy="830997"/>
          </a:xfrm>
          <a:prstGeom prst="rect">
            <a:avLst/>
          </a:prstGeom>
        </p:spPr>
        <p:txBody>
          <a:bodyPr wrap="square">
            <a:spAutoFit/>
          </a:bodyPr>
          <a:lstStyle/>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8" y="1376928"/>
            <a:ext cx="7576087" cy="5355312"/>
          </a:xfrm>
          <a:prstGeom prst="rect">
            <a:avLst/>
          </a:prstGeom>
        </p:spPr>
        <p:txBody>
          <a:bodyPr wrap="square">
            <a:spAutoFit/>
          </a:bodyPr>
          <a:lstStyle/>
          <a:p>
            <a:pPr>
              <a:lnSpc>
                <a:spcPct val="90000"/>
              </a:lnSpc>
            </a:pPr>
            <a:endParaRPr lang="en-US" sz="1600" b="1" dirty="0"/>
          </a:p>
          <a:p>
            <a:pPr>
              <a:lnSpc>
                <a:spcPct val="90000"/>
              </a:lnSpc>
            </a:pPr>
            <a:r>
              <a:rPr lang="en-US" sz="1600" b="1" dirty="0"/>
              <a:t>Disease management is an approach to healthcare that teaches patients how to manage a chronic disease including learning to take responsibility for understanding how to take care of themselves, avoid potential problems or worsening their condition.</a:t>
            </a:r>
            <a:endParaRPr lang="en-US" sz="1600" dirty="0">
              <a:latin typeface="Arial" panose="020B0604020202020204" pitchFamily="34" charset="0"/>
              <a:cs typeface="Arial" panose="020B0604020202020204" pitchFamily="34" charset="0"/>
            </a:endParaRPr>
          </a:p>
          <a:p>
            <a:pPr>
              <a:lnSpc>
                <a:spcPct val="90000"/>
              </a:lnSpc>
            </a:pPr>
            <a:endParaRPr lang="en-US" sz="1600" dirty="0">
              <a:latin typeface="Arial" panose="020B0604020202020204" pitchFamily="34" charset="0"/>
              <a:cs typeface="Arial" panose="020B0604020202020204" pitchFamily="34" charset="0"/>
            </a:endParaRPr>
          </a:p>
          <a:p>
            <a:pPr>
              <a:lnSpc>
                <a:spcPct val="90000"/>
              </a:lnSpc>
            </a:pPr>
            <a:r>
              <a:rPr lang="en-US" sz="1600" dirty="0">
                <a:latin typeface="Arial" panose="020B0604020202020204" pitchFamily="34" charset="0"/>
                <a:cs typeface="Arial" panose="020B0604020202020204" pitchFamily="34" charset="0"/>
              </a:rPr>
              <a:t>What is a chronic disease?</a:t>
            </a:r>
          </a:p>
          <a:p>
            <a:pPr>
              <a:lnSpc>
                <a:spcPct val="90000"/>
              </a:lnSpc>
            </a:pPr>
            <a:endParaRPr lang="en-US" sz="1600" dirty="0">
              <a:latin typeface="Arial" panose="020B0604020202020204" pitchFamily="34" charset="0"/>
              <a:cs typeface="Arial" panose="020B0604020202020204" pitchFamily="34" charset="0"/>
            </a:endParaRPr>
          </a:p>
          <a:p>
            <a:pPr>
              <a:lnSpc>
                <a:spcPct val="90000"/>
              </a:lnSpc>
            </a:pPr>
            <a:r>
              <a:rPr lang="en-US" sz="1600" dirty="0">
                <a:latin typeface="Arial" panose="020B0604020202020204" pitchFamily="34" charset="0"/>
                <a:cs typeface="Arial" panose="020B0604020202020204" pitchFamily="34" charset="0"/>
              </a:rPr>
              <a:t>“Illness that is prolonged in duration, does not usually go away by itself, and is rarely cured completely”. Some examples include Cancers, cardiovascular disease, respiratory disease and diabetes.</a:t>
            </a:r>
          </a:p>
          <a:p>
            <a:pPr lvl="1">
              <a:lnSpc>
                <a:spcPct val="90000"/>
              </a:lnSpc>
            </a:pPr>
            <a:endParaRPr lang="en-US" sz="1600" dirty="0">
              <a:latin typeface="Arial" panose="020B0604020202020204" pitchFamily="34" charset="0"/>
              <a:cs typeface="Arial" panose="020B0604020202020204" pitchFamily="34" charset="0"/>
            </a:endParaRPr>
          </a:p>
          <a:p>
            <a:pPr>
              <a:lnSpc>
                <a:spcPct val="90000"/>
              </a:lnSpc>
            </a:pPr>
            <a:r>
              <a:rPr lang="en-US" sz="1600" dirty="0">
                <a:latin typeface="Arial" panose="020B0604020202020204" pitchFamily="34" charset="0"/>
                <a:cs typeface="Arial" panose="020B0604020202020204" pitchFamily="34" charset="0"/>
              </a:rPr>
              <a:t>The patient will learn to take responsibility of understanding how to care for themselves and their ailment. This will allow them to avoid potential problems, or worsening of the current problem.</a:t>
            </a:r>
          </a:p>
          <a:p>
            <a:pPr>
              <a:lnSpc>
                <a:spcPct val="90000"/>
              </a:lnSpc>
            </a:pPr>
            <a:endParaRPr lang="en-US" sz="1600" b="1" dirty="0">
              <a:latin typeface="Arial" panose="020B0604020202020204" pitchFamily="34" charset="0"/>
              <a:cs typeface="Arial" panose="020B0604020202020204" pitchFamily="34" charset="0"/>
            </a:endParaRPr>
          </a:p>
          <a:p>
            <a:pPr>
              <a:lnSpc>
                <a:spcPct val="90000"/>
              </a:lnSpc>
            </a:pPr>
            <a:endParaRPr lang="en-US" sz="1600" dirty="0">
              <a:latin typeface="Arial" panose="020B0604020202020204" pitchFamily="34" charset="0"/>
              <a:cs typeface="Arial" panose="020B0604020202020204" pitchFamily="34" charset="0"/>
            </a:endParaRPr>
          </a:p>
          <a:p>
            <a:pPr>
              <a:lnSpc>
                <a:spcPct val="90000"/>
              </a:lnSpc>
            </a:pPr>
            <a:r>
              <a:rPr lang="en-US" sz="1600" b="1" dirty="0">
                <a:latin typeface="Arial" panose="020B0604020202020204" pitchFamily="34" charset="0"/>
                <a:cs typeface="Arial" panose="020B0604020202020204" pitchFamily="34" charset="0"/>
              </a:rPr>
              <a:t>Goal</a:t>
            </a:r>
            <a:r>
              <a:rPr lang="en-US" sz="1600" dirty="0">
                <a:latin typeface="Arial" panose="020B0604020202020204" pitchFamily="34" charset="0"/>
                <a:cs typeface="Arial" panose="020B0604020202020204" pitchFamily="34" charset="0"/>
              </a:rPr>
              <a:t>: Promote self management of all patients, and to help the individual work with health professionals to manage their condition.</a:t>
            </a:r>
          </a:p>
          <a:p>
            <a:pPr>
              <a:lnSpc>
                <a:spcPct val="90000"/>
              </a:lnSpc>
            </a:pPr>
            <a:endParaRPr lang="en-US" sz="1600" dirty="0">
              <a:latin typeface="Arial" panose="020B0604020202020204" pitchFamily="34" charset="0"/>
              <a:cs typeface="Arial" panose="020B0604020202020204" pitchFamily="34" charset="0"/>
            </a:endParaRPr>
          </a:p>
          <a:p>
            <a:pPr>
              <a:lnSpc>
                <a:spcPct val="90000"/>
              </a:lnSpc>
            </a:pPr>
            <a:r>
              <a:rPr lang="en-US" sz="1600" b="1" dirty="0">
                <a:latin typeface="Arial" panose="020B0604020202020204" pitchFamily="34" charset="0"/>
                <a:cs typeface="Arial" panose="020B0604020202020204" pitchFamily="34" charset="0"/>
              </a:rPr>
              <a:t>Outcome</a:t>
            </a:r>
            <a:r>
              <a:rPr lang="en-US" sz="1600" dirty="0">
                <a:latin typeface="Arial" panose="020B0604020202020204" pitchFamily="34" charset="0"/>
                <a:cs typeface="Arial" panose="020B0604020202020204" pitchFamily="34" charset="0"/>
              </a:rPr>
              <a:t>: Less reliant on health professionals, spend less time in hospital, patients are encouraged to learn disease management principles.</a:t>
            </a:r>
          </a:p>
          <a:p>
            <a:pPr>
              <a:lnSpc>
                <a:spcPct val="90000"/>
              </a:lnSpc>
            </a:pPr>
            <a:endParaRPr lang="en-US" sz="1400" dirty="0">
              <a:latin typeface="Arial" panose="020B0604020202020204" pitchFamily="34" charset="0"/>
              <a:cs typeface="Arial" panose="020B0604020202020204" pitchFamily="34" charset="0"/>
            </a:endParaRPr>
          </a:p>
          <a:p>
            <a:pPr lvl="0">
              <a:lnSpc>
                <a:spcPct val="90000"/>
              </a:lnSpc>
            </a:pPr>
            <a:endParaRPr lang="en-US" sz="1400" dirty="0"/>
          </a:p>
        </p:txBody>
      </p:sp>
      <p:pic>
        <p:nvPicPr>
          <p:cNvPr id="8" name="Picture 7" descr="A person wearing a blue hat&#10;&#10;Description automatically generated">
            <a:extLst>
              <a:ext uri="{FF2B5EF4-FFF2-40B4-BE49-F238E27FC236}">
                <a16:creationId xmlns:a16="http://schemas.microsoft.com/office/drawing/2014/main" id="{AAEC5B95-1098-4A21-912D-B28C3B56BF3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940152" y="250080"/>
            <a:ext cx="1373984" cy="1141463"/>
          </a:xfrm>
          <a:prstGeom prst="rect">
            <a:avLst/>
          </a:prstGeom>
        </p:spPr>
      </p:pic>
      <p:sp>
        <p:nvSpPr>
          <p:cNvPr id="9" name="TextBox 8">
            <a:extLst>
              <a:ext uri="{FF2B5EF4-FFF2-40B4-BE49-F238E27FC236}">
                <a16:creationId xmlns:a16="http://schemas.microsoft.com/office/drawing/2014/main" id="{DA6B24CC-2490-4DE0-B003-B5E521CA5ED8}"/>
              </a:ext>
            </a:extLst>
          </p:cNvPr>
          <p:cNvSpPr txBox="1"/>
          <p:nvPr/>
        </p:nvSpPr>
        <p:spPr>
          <a:xfrm>
            <a:off x="12369790" y="5623358"/>
            <a:ext cx="2686954"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www.takinglongwayhome.com/2015/12/its-addiction.html">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en-AU" sz="700">
              <a:solidFill>
                <a:srgbClr val="FFFFFF"/>
              </a:solidFill>
            </a:endParaRPr>
          </a:p>
        </p:txBody>
      </p:sp>
    </p:spTree>
    <p:extLst>
      <p:ext uri="{BB962C8B-B14F-4D97-AF65-F5344CB8AC3E}">
        <p14:creationId xmlns:p14="http://schemas.microsoft.com/office/powerpoint/2010/main" val="99361038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EE40B5E9-5C5E-49F9-A886-0414D8BDE0E8}"/>
              </a:ext>
            </a:extLst>
          </p:cNvPr>
          <p:cNvSpPr>
            <a:spLocks noGrp="1"/>
          </p:cNvSpPr>
          <p:nvPr>
            <p:ph type="title"/>
          </p:nvPr>
        </p:nvSpPr>
        <p:spPr>
          <a:xfrm>
            <a:off x="899592" y="298839"/>
            <a:ext cx="7560840" cy="624908"/>
          </a:xfrm>
        </p:spPr>
        <p:txBody>
          <a:bodyPr>
            <a:noAutofit/>
          </a:bodyPr>
          <a:lstStyle/>
          <a:p>
            <a:r>
              <a:rPr lang="en-US" sz="3200" dirty="0">
                <a:latin typeface="Arial" panose="020B0604020202020204" pitchFamily="34" charset="0"/>
                <a:cs typeface="Arial" panose="020B0604020202020204" pitchFamily="34" charset="0"/>
              </a:rPr>
              <a:t>Disease Management Principles</a:t>
            </a:r>
            <a:endParaRPr lang="en-AU" sz="3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75616AF3-8587-4887-B8AE-E2746928A9D2}"/>
              </a:ext>
            </a:extLst>
          </p:cNvPr>
          <p:cNvSpPr/>
          <p:nvPr/>
        </p:nvSpPr>
        <p:spPr>
          <a:xfrm>
            <a:off x="711949" y="980728"/>
            <a:ext cx="7776864" cy="6447919"/>
          </a:xfrm>
          <a:prstGeom prst="rect">
            <a:avLst/>
          </a:prstGeom>
        </p:spPr>
        <p:txBody>
          <a:bodyPr wrap="square">
            <a:spAutoFit/>
          </a:bodyPr>
          <a:lstStyle/>
          <a:p>
            <a:pPr>
              <a:lnSpc>
                <a:spcPct val="90000"/>
              </a:lnSpc>
            </a:pPr>
            <a:r>
              <a:rPr lang="en-US" sz="1600" u="sng" dirty="0">
                <a:latin typeface="Arial" panose="020B0604020202020204" pitchFamily="34" charset="0"/>
                <a:cs typeface="Arial" panose="020B0604020202020204" pitchFamily="34" charset="0"/>
              </a:rPr>
              <a:t>1. Care Planning</a:t>
            </a:r>
          </a:p>
          <a:p>
            <a:pPr lvl="1">
              <a:lnSpc>
                <a:spcPct val="90000"/>
              </a:lnSpc>
            </a:pPr>
            <a:r>
              <a:rPr lang="en-US" sz="1600" dirty="0">
                <a:latin typeface="Arial" panose="020B0604020202020204" pitchFamily="34" charset="0"/>
                <a:cs typeface="Arial" panose="020B0604020202020204" pitchFamily="34" charset="0"/>
              </a:rPr>
              <a:t>Patients work with health professionals to develop a detailed disease management plan. Will consist of types of care needed, and guidelines for monitoring, check ups and medication.</a:t>
            </a:r>
          </a:p>
          <a:p>
            <a:pPr lvl="1">
              <a:lnSpc>
                <a:spcPct val="90000"/>
              </a:lnSpc>
            </a:pPr>
            <a:endParaRPr lang="en-US" sz="1600" dirty="0">
              <a:latin typeface="Arial" panose="020B0604020202020204" pitchFamily="34" charset="0"/>
              <a:cs typeface="Arial" panose="020B0604020202020204" pitchFamily="34" charset="0"/>
            </a:endParaRPr>
          </a:p>
          <a:p>
            <a:pPr>
              <a:lnSpc>
                <a:spcPct val="90000"/>
              </a:lnSpc>
            </a:pPr>
            <a:r>
              <a:rPr lang="en-US" sz="1600" u="sng" dirty="0">
                <a:latin typeface="Arial" panose="020B0604020202020204" pitchFamily="34" charset="0"/>
                <a:cs typeface="Arial" panose="020B0604020202020204" pitchFamily="34" charset="0"/>
              </a:rPr>
              <a:t>2. Self-Monitoring</a:t>
            </a:r>
          </a:p>
          <a:p>
            <a:pPr lvl="1">
              <a:lnSpc>
                <a:spcPct val="90000"/>
              </a:lnSpc>
            </a:pPr>
            <a:r>
              <a:rPr lang="en-US" sz="1600" dirty="0">
                <a:latin typeface="Arial" panose="020B0604020202020204" pitchFamily="34" charset="0"/>
                <a:cs typeface="Arial" panose="020B0604020202020204" pitchFamily="34" charset="0"/>
              </a:rPr>
              <a:t>Patients are taught the symptoms of their condition, and how to monitor themselves for signs and symptoms.</a:t>
            </a:r>
          </a:p>
          <a:p>
            <a:pPr lvl="1">
              <a:lnSpc>
                <a:spcPct val="90000"/>
              </a:lnSpc>
            </a:pPr>
            <a:endParaRPr lang="en-US" sz="1600" dirty="0">
              <a:latin typeface="Arial" panose="020B0604020202020204" pitchFamily="34" charset="0"/>
              <a:cs typeface="Arial" panose="020B0604020202020204" pitchFamily="34" charset="0"/>
            </a:endParaRPr>
          </a:p>
          <a:p>
            <a:pPr>
              <a:lnSpc>
                <a:spcPct val="90000"/>
              </a:lnSpc>
            </a:pPr>
            <a:r>
              <a:rPr lang="en-US" sz="1600" u="sng" dirty="0">
                <a:latin typeface="Arial" panose="020B0604020202020204" pitchFamily="34" charset="0"/>
                <a:cs typeface="Arial" panose="020B0604020202020204" pitchFamily="34" charset="0"/>
              </a:rPr>
              <a:t>3. Self-Administered Treatment</a:t>
            </a:r>
          </a:p>
          <a:p>
            <a:pPr lvl="1">
              <a:lnSpc>
                <a:spcPct val="90000"/>
              </a:lnSpc>
            </a:pPr>
            <a:r>
              <a:rPr lang="en-US" sz="1600" dirty="0">
                <a:latin typeface="Arial" panose="020B0604020202020204" pitchFamily="34" charset="0"/>
                <a:cs typeface="Arial" panose="020B0604020202020204" pitchFamily="34" charset="0"/>
              </a:rPr>
              <a:t>Once patients can self-monitor, they can be taught to administer their own medication/treatment.</a:t>
            </a:r>
          </a:p>
          <a:p>
            <a:r>
              <a:rPr lang="en-US" sz="1600" u="sng" dirty="0">
                <a:latin typeface="Arial" panose="020B0604020202020204" pitchFamily="34" charset="0"/>
                <a:cs typeface="Arial" panose="020B0604020202020204" pitchFamily="34" charset="0"/>
              </a:rPr>
              <a:t>4. Allied Health Professionals</a:t>
            </a:r>
          </a:p>
          <a:p>
            <a:pPr lvl="1"/>
            <a:r>
              <a:rPr lang="en-US" sz="1600" dirty="0">
                <a:latin typeface="Arial" panose="020B0604020202020204" pitchFamily="34" charset="0"/>
                <a:cs typeface="Arial" panose="020B0604020202020204" pitchFamily="34" charset="0"/>
              </a:rPr>
              <a:t>The patient will remain in contact with professionals such as nutritionists, physio’s and psychologists to support their management of the disease.</a:t>
            </a:r>
          </a:p>
          <a:p>
            <a:r>
              <a:rPr lang="en-US" sz="1600" u="sng" dirty="0">
                <a:latin typeface="Arial" panose="020B0604020202020204" pitchFamily="34" charset="0"/>
                <a:cs typeface="Arial" panose="020B0604020202020204" pitchFamily="34" charset="0"/>
              </a:rPr>
              <a:t>5. Emergency Contact</a:t>
            </a:r>
          </a:p>
          <a:p>
            <a:pPr lvl="1"/>
            <a:r>
              <a:rPr lang="en-US" sz="1600" dirty="0">
                <a:latin typeface="Arial" panose="020B0604020202020204" pitchFamily="34" charset="0"/>
                <a:cs typeface="Arial" panose="020B0604020202020204" pitchFamily="34" charset="0"/>
              </a:rPr>
              <a:t>It is encouraged for patients to have contact details of their GP, specialist and pharmacist. This allows them to be independent whilst having the ability to get emergency help when needed.</a:t>
            </a:r>
          </a:p>
          <a:p>
            <a:r>
              <a:rPr lang="en-US" sz="1600" u="sng" dirty="0">
                <a:latin typeface="Arial" panose="020B0604020202020204" pitchFamily="34" charset="0"/>
                <a:cs typeface="Arial" panose="020B0604020202020204" pitchFamily="34" charset="0"/>
              </a:rPr>
              <a:t>6. Review</a:t>
            </a:r>
          </a:p>
          <a:p>
            <a:pPr lvl="1"/>
            <a:r>
              <a:rPr lang="en-US" sz="1600" dirty="0">
                <a:latin typeface="Arial" panose="020B0604020202020204" pitchFamily="34" charset="0"/>
                <a:cs typeface="Arial" panose="020B0604020202020204" pitchFamily="34" charset="0"/>
              </a:rPr>
              <a:t>Regular appointments with a health care professional to monitor their progress, adjust treatment plans and refer for </a:t>
            </a:r>
            <a:r>
              <a:rPr lang="en-US" sz="1600" dirty="0" err="1">
                <a:latin typeface="Arial" panose="020B0604020202020204" pitchFamily="34" charset="0"/>
                <a:cs typeface="Arial" panose="020B0604020202020204" pitchFamily="34" charset="0"/>
              </a:rPr>
              <a:t>specialised</a:t>
            </a:r>
            <a:r>
              <a:rPr lang="en-US" sz="1600" dirty="0">
                <a:latin typeface="Arial" panose="020B0604020202020204" pitchFamily="34" charset="0"/>
                <a:cs typeface="Arial" panose="020B0604020202020204" pitchFamily="34" charset="0"/>
              </a:rPr>
              <a:t> monitoring (e.g. x-ray/blood tests/ultrasound).</a:t>
            </a:r>
            <a:endParaRPr lang="en-AU" sz="1600" dirty="0">
              <a:latin typeface="Arial" panose="020B0604020202020204" pitchFamily="34" charset="0"/>
              <a:cs typeface="Arial" panose="020B0604020202020204" pitchFamily="34" charset="0"/>
            </a:endParaRPr>
          </a:p>
          <a:p>
            <a:pPr lvl="1">
              <a:lnSpc>
                <a:spcPct val="90000"/>
              </a:lnSpc>
            </a:pPr>
            <a:endParaRPr lang="en-AU" dirty="0"/>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EE55765-CB0B-44ED-BCBC-1BF6B7F6FF2D}"/>
              </a:ext>
            </a:extLst>
          </p:cNvPr>
          <p:cNvSpPr/>
          <p:nvPr/>
        </p:nvSpPr>
        <p:spPr>
          <a:xfrm>
            <a:off x="812338" y="1376928"/>
            <a:ext cx="7576087" cy="871008"/>
          </a:xfrm>
          <a:prstGeom prst="rect">
            <a:avLst/>
          </a:prstGeom>
        </p:spPr>
        <p:txBody>
          <a:bodyPr wrap="square">
            <a:spAutoFit/>
          </a:bodyPr>
          <a:lstStyle/>
          <a:p>
            <a:pPr>
              <a:lnSpc>
                <a:spcPct val="90000"/>
              </a:lnSpc>
            </a:pPr>
            <a:endParaRPr lang="en-US" sz="1400" dirty="0"/>
          </a:p>
          <a:p>
            <a:endParaRPr lang="en-AU" sz="2000" dirty="0">
              <a:latin typeface="Arial" panose="020B0604020202020204" pitchFamily="34" charset="0"/>
              <a:cs typeface="Arial" panose="020B0604020202020204" pitchFamily="34" charset="0"/>
            </a:endParaRPr>
          </a:p>
          <a:p>
            <a:pPr lvl="1">
              <a:lnSpc>
                <a:spcPct val="90000"/>
              </a:lnSpc>
            </a:pPr>
            <a:endParaRPr lang="en-US" sz="2000" b="1" u="sng" dirty="0"/>
          </a:p>
        </p:txBody>
      </p:sp>
    </p:spTree>
    <p:extLst>
      <p:ext uri="{BB962C8B-B14F-4D97-AF65-F5344CB8AC3E}">
        <p14:creationId xmlns:p14="http://schemas.microsoft.com/office/powerpoint/2010/main" val="408938807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8141</Words>
  <Application>Microsoft Office PowerPoint</Application>
  <PresentationFormat>On-screen Show (4:3)</PresentationFormat>
  <Paragraphs>908</Paragraphs>
  <Slides>101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101</vt:i4>
      </vt:variant>
    </vt:vector>
  </HeadingPairs>
  <TitlesOfParts>
    <vt:vector size="109" baseType="lpstr">
      <vt:lpstr>ArialMT</vt:lpstr>
      <vt:lpstr>Arial</vt:lpstr>
      <vt:lpstr>Calibri</vt:lpstr>
      <vt:lpstr>Garamond</vt:lpstr>
      <vt:lpstr>Trebuchet MS</vt:lpstr>
      <vt:lpstr>Wingdings</vt:lpstr>
      <vt:lpstr>Wingdings 3</vt:lpstr>
      <vt:lpstr>Facet</vt:lpstr>
      <vt:lpstr>Beliefs, Values and Attitudes</vt:lpstr>
      <vt:lpstr>Class discussion</vt:lpstr>
      <vt:lpstr>Beliefs</vt:lpstr>
      <vt:lpstr>Class discussion</vt:lpstr>
      <vt:lpstr>Where do our beliefs come from?</vt:lpstr>
      <vt:lpstr>SELF GENERATED</vt:lpstr>
      <vt:lpstr>EXTERNALLY GENERATED</vt:lpstr>
      <vt:lpstr>A controversial look at the media’s influence on beliefs…</vt:lpstr>
      <vt:lpstr>Values</vt:lpstr>
      <vt:lpstr>Class Brainstorm</vt:lpstr>
      <vt:lpstr>Values continued</vt:lpstr>
      <vt:lpstr>Attitudes</vt:lpstr>
      <vt:lpstr>What are your attitudes about…</vt:lpstr>
      <vt:lpstr>What are your attitudes about…</vt:lpstr>
      <vt:lpstr>  https://www.youtube.com/watch?v=2iRWCFetoxg  “Behind the mac: International womens day”</vt:lpstr>
      <vt:lpstr>How do B, V, A’s impact behaviour?</vt:lpstr>
      <vt:lpstr>Class discussion</vt:lpstr>
      <vt:lpstr>How does the media impact Health?</vt:lpstr>
      <vt:lpstr>Positive media influences:</vt:lpstr>
      <vt:lpstr>Negative media influences:</vt:lpstr>
      <vt:lpstr>Social Networks</vt:lpstr>
      <vt:lpstr>Social Networks: Connectedness</vt:lpstr>
      <vt:lpstr>VIDEO</vt:lpstr>
      <vt:lpstr>Question writing activity</vt:lpstr>
      <vt:lpstr>The Health Belief Model</vt:lpstr>
      <vt:lpstr>Class discussion</vt:lpstr>
      <vt:lpstr>What is the Health Belief Model?</vt:lpstr>
      <vt:lpstr>What is the Health Belief Model? Cont’d</vt:lpstr>
      <vt:lpstr>Class Brainstorm</vt:lpstr>
      <vt:lpstr>Let’s define something first…</vt:lpstr>
      <vt:lpstr>PowerPoint Presentation</vt:lpstr>
      <vt:lpstr>Perceived Susceptibility to the health problem</vt:lpstr>
      <vt:lpstr>Perceived severity/seriousness of the consequences of the health problem</vt:lpstr>
      <vt:lpstr>Perceived threat</vt:lpstr>
      <vt:lpstr>Perceived benefits of the specific action</vt:lpstr>
      <vt:lpstr>Perceived barriers of the specific action</vt:lpstr>
      <vt:lpstr>Outcome Expectations</vt:lpstr>
      <vt:lpstr>Self Efficacy</vt:lpstr>
      <vt:lpstr>Cues to Action</vt:lpstr>
      <vt:lpstr>Health Belief Model Overview</vt:lpstr>
      <vt:lpstr>HBM Application Task</vt:lpstr>
      <vt:lpstr>Sources</vt:lpstr>
      <vt:lpstr> Self Management Skills #1  </vt:lpstr>
      <vt:lpstr>Skills vs Strategies</vt:lpstr>
      <vt:lpstr>Coping Skills</vt:lpstr>
      <vt:lpstr>Stress</vt:lpstr>
      <vt:lpstr>Class discussion</vt:lpstr>
      <vt:lpstr>Stress continued</vt:lpstr>
      <vt:lpstr>Stress continued</vt:lpstr>
      <vt:lpstr>Let’s talk about stressors:</vt:lpstr>
      <vt:lpstr>How can we make stress helpful?</vt:lpstr>
      <vt:lpstr>How can thoughts and emotions impact stress?</vt:lpstr>
      <vt:lpstr>Let’s get onto stress MANAGEMENT:</vt:lpstr>
      <vt:lpstr>Stress Management Ideas</vt:lpstr>
      <vt:lpstr>Time Management</vt:lpstr>
      <vt:lpstr>Time Management skills and strategies:</vt:lpstr>
      <vt:lpstr>Accessing Support:</vt:lpstr>
      <vt:lpstr>Accessing Support skills and strategies:</vt:lpstr>
      <vt:lpstr>Accessing Support example:</vt:lpstr>
      <vt:lpstr>Revision Question:</vt:lpstr>
      <vt:lpstr>PowerPoint Presentation</vt:lpstr>
      <vt:lpstr> Self Management Skills #2  </vt:lpstr>
      <vt:lpstr>Class Task</vt:lpstr>
      <vt:lpstr>Groupwork:</vt:lpstr>
      <vt:lpstr>Groupwork skills: Conflict Resolution</vt:lpstr>
      <vt:lpstr>Groupwork skills: Conflict Resolution</vt:lpstr>
      <vt:lpstr>Groupwork skills: Mediation</vt:lpstr>
      <vt:lpstr>Groupwork skills: Mediation</vt:lpstr>
      <vt:lpstr>Groupwork skills: Negotiation</vt:lpstr>
      <vt:lpstr>Groupwork skills: Negotiation</vt:lpstr>
      <vt:lpstr>Negotiation example</vt:lpstr>
      <vt:lpstr>Groupwork skills: Leadership</vt:lpstr>
      <vt:lpstr>Groupwork skills: Leadership</vt:lpstr>
      <vt:lpstr>Groupwork skills: Leadership</vt:lpstr>
      <vt:lpstr>Leadership: Autocratic</vt:lpstr>
      <vt:lpstr>Leadership: Democratic</vt:lpstr>
      <vt:lpstr>Leadership: Laissez Faire</vt:lpstr>
      <vt:lpstr> Personality Styles &amp; Communication  </vt:lpstr>
      <vt:lpstr>Personality Styles</vt:lpstr>
      <vt:lpstr>Personality Styles: Extroverts</vt:lpstr>
      <vt:lpstr>Personality Styles: Introverts</vt:lpstr>
      <vt:lpstr>Personality Styles &amp; Communication</vt:lpstr>
      <vt:lpstr>Labels are good but they are not everything.</vt:lpstr>
      <vt:lpstr>Apply!</vt:lpstr>
      <vt:lpstr>Sources</vt:lpstr>
      <vt:lpstr> Health  Literacy  </vt:lpstr>
      <vt:lpstr>What is Health Literacy?</vt:lpstr>
      <vt:lpstr>Health Literacy Levels</vt:lpstr>
      <vt:lpstr>Health Literacy Levels</vt:lpstr>
      <vt:lpstr>Health Literacy Levels</vt:lpstr>
      <vt:lpstr>Skills for Health Literacy</vt:lpstr>
      <vt:lpstr>Skills for Health Literacy: Accessing</vt:lpstr>
      <vt:lpstr>Skills for Health Literacy: Reading</vt:lpstr>
      <vt:lpstr>Skills for Health Literacy: Comprehending</vt:lpstr>
      <vt:lpstr>Skills for Health Literacy: Self Care</vt:lpstr>
      <vt:lpstr>Another perspective on self care…</vt:lpstr>
      <vt:lpstr>Another perspective on self care…</vt:lpstr>
      <vt:lpstr>Skills for Health Literacy:  Disease Management</vt:lpstr>
      <vt:lpstr>Disease Management Principles</vt:lpstr>
      <vt:lpstr>Health Literacy report </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Studies Unit 1</dc:title>
  <dc:creator>David Orr</dc:creator>
  <cp:lastModifiedBy>Katie Hair</cp:lastModifiedBy>
  <cp:revision>93</cp:revision>
  <dcterms:created xsi:type="dcterms:W3CDTF">2020-01-22T00:13:28Z</dcterms:created>
  <dcterms:modified xsi:type="dcterms:W3CDTF">2020-05-21T05:06:59Z</dcterms:modified>
</cp:coreProperties>
</file>